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2" r:id="rId3"/>
    <p:sldId id="281" r:id="rId4"/>
    <p:sldId id="278" r:id="rId5"/>
    <p:sldId id="257" r:id="rId6"/>
    <p:sldId id="258" r:id="rId7"/>
    <p:sldId id="264" r:id="rId8"/>
    <p:sldId id="262" r:id="rId9"/>
    <p:sldId id="266" r:id="rId10"/>
    <p:sldId id="270" r:id="rId11"/>
    <p:sldId id="273" r:id="rId12"/>
    <p:sldId id="283" r:id="rId13"/>
    <p:sldId id="274" r:id="rId14"/>
    <p:sldId id="271" r:id="rId15"/>
    <p:sldId id="268" r:id="rId16"/>
    <p:sldId id="276" r:id="rId17"/>
    <p:sldId id="277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0F3"/>
    <a:srgbClr val="FFA3A3"/>
    <a:srgbClr val="734687"/>
    <a:srgbClr val="019EE2"/>
    <a:srgbClr val="ED7D31"/>
    <a:srgbClr val="34427A"/>
    <a:srgbClr val="FFF2CC"/>
    <a:srgbClr val="3573AF"/>
    <a:srgbClr val="CEFEC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5745" autoAdjust="0"/>
  </p:normalViewPr>
  <p:slideViewPr>
    <p:cSldViewPr snapToGrid="0">
      <p:cViewPr varScale="1">
        <p:scale>
          <a:sx n="115" d="100"/>
          <a:sy n="115" d="100"/>
        </p:scale>
        <p:origin x="14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1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70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3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62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35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02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45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856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30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31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49DBB-04E9-4793-AEE0-F743B86DED52}" type="datetimeFigureOut">
              <a:rPr lang="de-DE" smtClean="0"/>
              <a:t>19.01.2020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48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36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42" Type="http://schemas.openxmlformats.org/officeDocument/2006/relationships/tags" Target="../tags/tag52.xml"/><Relationship Id="rId47" Type="http://schemas.openxmlformats.org/officeDocument/2006/relationships/image" Target="../media/image29.png"/><Relationship Id="rId50" Type="http://schemas.openxmlformats.org/officeDocument/2006/relationships/image" Target="../media/image32.png"/><Relationship Id="rId55" Type="http://schemas.openxmlformats.org/officeDocument/2006/relationships/image" Target="../media/image37.png"/><Relationship Id="rId63" Type="http://schemas.openxmlformats.org/officeDocument/2006/relationships/image" Target="../media/image45.png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tags" Target="../tags/tag50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35.png"/><Relationship Id="rId58" Type="http://schemas.openxmlformats.org/officeDocument/2006/relationships/image" Target="../media/image40.png"/><Relationship Id="rId66" Type="http://schemas.openxmlformats.org/officeDocument/2006/relationships/image" Target="../media/image48.png"/><Relationship Id="rId5" Type="http://schemas.openxmlformats.org/officeDocument/2006/relationships/tags" Target="../tags/tag15.xml"/><Relationship Id="rId61" Type="http://schemas.openxmlformats.org/officeDocument/2006/relationships/image" Target="../media/image43.png"/><Relationship Id="rId19" Type="http://schemas.openxmlformats.org/officeDocument/2006/relationships/tags" Target="../tags/tag2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43" Type="http://schemas.openxmlformats.org/officeDocument/2006/relationships/tags" Target="../tags/tag53.xml"/><Relationship Id="rId48" Type="http://schemas.openxmlformats.org/officeDocument/2006/relationships/image" Target="../media/image30.png"/><Relationship Id="rId56" Type="http://schemas.openxmlformats.org/officeDocument/2006/relationships/image" Target="../media/image38.png"/><Relationship Id="rId64" Type="http://schemas.openxmlformats.org/officeDocument/2006/relationships/image" Target="../media/image46.png"/><Relationship Id="rId8" Type="http://schemas.openxmlformats.org/officeDocument/2006/relationships/tags" Target="../tags/tag18.xml"/><Relationship Id="rId51" Type="http://schemas.openxmlformats.org/officeDocument/2006/relationships/image" Target="../media/image33.png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46" Type="http://schemas.openxmlformats.org/officeDocument/2006/relationships/image" Target="../media/image28.png"/><Relationship Id="rId59" Type="http://schemas.openxmlformats.org/officeDocument/2006/relationships/image" Target="../media/image41.png"/><Relationship Id="rId20" Type="http://schemas.openxmlformats.org/officeDocument/2006/relationships/tags" Target="../tags/tag30.xml"/><Relationship Id="rId41" Type="http://schemas.openxmlformats.org/officeDocument/2006/relationships/tags" Target="../tags/tag51.xml"/><Relationship Id="rId54" Type="http://schemas.openxmlformats.org/officeDocument/2006/relationships/image" Target="../media/image36.png"/><Relationship Id="rId62" Type="http://schemas.openxmlformats.org/officeDocument/2006/relationships/image" Target="../media/image44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49" Type="http://schemas.openxmlformats.org/officeDocument/2006/relationships/image" Target="../media/image31.png"/><Relationship Id="rId57" Type="http://schemas.openxmlformats.org/officeDocument/2006/relationships/image" Target="../media/image39.png"/><Relationship Id="rId10" Type="http://schemas.openxmlformats.org/officeDocument/2006/relationships/tags" Target="../tags/tag20.xml"/><Relationship Id="rId31" Type="http://schemas.openxmlformats.org/officeDocument/2006/relationships/tags" Target="../tags/tag41.xml"/><Relationship Id="rId44" Type="http://schemas.openxmlformats.org/officeDocument/2006/relationships/tags" Target="../tags/tag54.xml"/><Relationship Id="rId52" Type="http://schemas.openxmlformats.org/officeDocument/2006/relationships/image" Target="../media/image34.png"/><Relationship Id="rId60" Type="http://schemas.openxmlformats.org/officeDocument/2006/relationships/image" Target="../media/image42.png"/><Relationship Id="rId65" Type="http://schemas.openxmlformats.org/officeDocument/2006/relationships/image" Target="../media/image47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9" Type="http://schemas.openxmlformats.org/officeDocument/2006/relationships/tags" Target="../tags/tag49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80.xml"/><Relationship Id="rId21" Type="http://schemas.openxmlformats.org/officeDocument/2006/relationships/tags" Target="../tags/tag75.xml"/><Relationship Id="rId34" Type="http://schemas.openxmlformats.org/officeDocument/2006/relationships/tags" Target="../tags/tag88.xml"/><Relationship Id="rId42" Type="http://schemas.openxmlformats.org/officeDocument/2006/relationships/tags" Target="../tags/tag96.xml"/><Relationship Id="rId47" Type="http://schemas.openxmlformats.org/officeDocument/2006/relationships/image" Target="../media/image37.png"/><Relationship Id="rId50" Type="http://schemas.openxmlformats.org/officeDocument/2006/relationships/image" Target="../media/image42.png"/><Relationship Id="rId55" Type="http://schemas.openxmlformats.org/officeDocument/2006/relationships/image" Target="../media/image47.png"/><Relationship Id="rId63" Type="http://schemas.openxmlformats.org/officeDocument/2006/relationships/image" Target="../media/image35.png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9" Type="http://schemas.openxmlformats.org/officeDocument/2006/relationships/tags" Target="../tags/tag83.xml"/><Relationship Id="rId11" Type="http://schemas.openxmlformats.org/officeDocument/2006/relationships/tags" Target="../tags/tag65.xml"/><Relationship Id="rId24" Type="http://schemas.openxmlformats.org/officeDocument/2006/relationships/tags" Target="../tags/tag78.xml"/><Relationship Id="rId32" Type="http://schemas.openxmlformats.org/officeDocument/2006/relationships/tags" Target="../tags/tag86.xml"/><Relationship Id="rId37" Type="http://schemas.openxmlformats.org/officeDocument/2006/relationships/tags" Target="../tags/tag91.xml"/><Relationship Id="rId40" Type="http://schemas.openxmlformats.org/officeDocument/2006/relationships/tags" Target="../tags/tag94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45.png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5" Type="http://schemas.openxmlformats.org/officeDocument/2006/relationships/tags" Target="../tags/tag59.xml"/><Relationship Id="rId61" Type="http://schemas.openxmlformats.org/officeDocument/2006/relationships/image" Target="../media/image32.png"/><Relationship Id="rId19" Type="http://schemas.openxmlformats.org/officeDocument/2006/relationships/tags" Target="../tags/tag73.xml"/><Relationship Id="rId14" Type="http://schemas.openxmlformats.org/officeDocument/2006/relationships/tags" Target="../tags/tag68.xml"/><Relationship Id="rId22" Type="http://schemas.openxmlformats.org/officeDocument/2006/relationships/tags" Target="../tags/tag76.xml"/><Relationship Id="rId27" Type="http://schemas.openxmlformats.org/officeDocument/2006/relationships/tags" Target="../tags/tag81.xml"/><Relationship Id="rId30" Type="http://schemas.openxmlformats.org/officeDocument/2006/relationships/tags" Target="../tags/tag84.xml"/><Relationship Id="rId35" Type="http://schemas.openxmlformats.org/officeDocument/2006/relationships/tags" Target="../tags/tag89.xml"/><Relationship Id="rId43" Type="http://schemas.openxmlformats.org/officeDocument/2006/relationships/tags" Target="../tags/tag97.xml"/><Relationship Id="rId48" Type="http://schemas.openxmlformats.org/officeDocument/2006/relationships/image" Target="../media/image40.png"/><Relationship Id="rId56" Type="http://schemas.openxmlformats.org/officeDocument/2006/relationships/image" Target="../media/image48.png"/><Relationship Id="rId64" Type="http://schemas.openxmlformats.org/officeDocument/2006/relationships/image" Target="../media/image36.png"/><Relationship Id="rId8" Type="http://schemas.openxmlformats.org/officeDocument/2006/relationships/tags" Target="../tags/tag62.xml"/><Relationship Id="rId51" Type="http://schemas.openxmlformats.org/officeDocument/2006/relationships/image" Target="../media/image43.png"/><Relationship Id="rId3" Type="http://schemas.openxmlformats.org/officeDocument/2006/relationships/tags" Target="../tags/tag57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5" Type="http://schemas.openxmlformats.org/officeDocument/2006/relationships/tags" Target="../tags/tag79.xml"/><Relationship Id="rId33" Type="http://schemas.openxmlformats.org/officeDocument/2006/relationships/tags" Target="../tags/tag87.xml"/><Relationship Id="rId38" Type="http://schemas.openxmlformats.org/officeDocument/2006/relationships/tags" Target="../tags/tag92.xml"/><Relationship Id="rId46" Type="http://schemas.openxmlformats.org/officeDocument/2006/relationships/image" Target="../media/image39.png"/><Relationship Id="rId59" Type="http://schemas.openxmlformats.org/officeDocument/2006/relationships/image" Target="../media/image30.png"/><Relationship Id="rId20" Type="http://schemas.openxmlformats.org/officeDocument/2006/relationships/tags" Target="../tags/tag74.xml"/><Relationship Id="rId41" Type="http://schemas.openxmlformats.org/officeDocument/2006/relationships/tags" Target="../tags/tag95.xml"/><Relationship Id="rId54" Type="http://schemas.openxmlformats.org/officeDocument/2006/relationships/image" Target="../media/image46.png"/><Relationship Id="rId62" Type="http://schemas.openxmlformats.org/officeDocument/2006/relationships/image" Target="../media/image34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5" Type="http://schemas.openxmlformats.org/officeDocument/2006/relationships/tags" Target="../tags/tag69.xml"/><Relationship Id="rId23" Type="http://schemas.openxmlformats.org/officeDocument/2006/relationships/tags" Target="../tags/tag77.xml"/><Relationship Id="rId28" Type="http://schemas.openxmlformats.org/officeDocument/2006/relationships/tags" Target="../tags/tag82.xml"/><Relationship Id="rId36" Type="http://schemas.openxmlformats.org/officeDocument/2006/relationships/tags" Target="../tags/tag90.xml"/><Relationship Id="rId49" Type="http://schemas.openxmlformats.org/officeDocument/2006/relationships/image" Target="../media/image41.png"/><Relationship Id="rId57" Type="http://schemas.openxmlformats.org/officeDocument/2006/relationships/image" Target="../media/image28.png"/><Relationship Id="rId10" Type="http://schemas.openxmlformats.org/officeDocument/2006/relationships/tags" Target="../tags/tag64.xml"/><Relationship Id="rId31" Type="http://schemas.openxmlformats.org/officeDocument/2006/relationships/tags" Target="../tags/tag85.xml"/><Relationship Id="rId44" Type="http://schemas.openxmlformats.org/officeDocument/2006/relationships/tags" Target="../tags/tag98.xml"/><Relationship Id="rId52" Type="http://schemas.openxmlformats.org/officeDocument/2006/relationships/image" Target="../media/image44.png"/><Relationship Id="rId60" Type="http://schemas.openxmlformats.org/officeDocument/2006/relationships/image" Target="../media/image31.png"/><Relationship Id="rId65" Type="http://schemas.openxmlformats.org/officeDocument/2006/relationships/image" Target="../media/image38.png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39" Type="http://schemas.openxmlformats.org/officeDocument/2006/relationships/tags" Target="../tags/tag93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124.xml"/><Relationship Id="rId21" Type="http://schemas.openxmlformats.org/officeDocument/2006/relationships/tags" Target="../tags/tag119.xml"/><Relationship Id="rId34" Type="http://schemas.openxmlformats.org/officeDocument/2006/relationships/tags" Target="../tags/tag132.xml"/><Relationship Id="rId42" Type="http://schemas.openxmlformats.org/officeDocument/2006/relationships/tags" Target="../tags/tag140.xml"/><Relationship Id="rId47" Type="http://schemas.openxmlformats.org/officeDocument/2006/relationships/image" Target="../media/image37.png"/><Relationship Id="rId50" Type="http://schemas.openxmlformats.org/officeDocument/2006/relationships/image" Target="../media/image42.png"/><Relationship Id="rId55" Type="http://schemas.openxmlformats.org/officeDocument/2006/relationships/image" Target="../media/image47.png"/><Relationship Id="rId63" Type="http://schemas.openxmlformats.org/officeDocument/2006/relationships/image" Target="../media/image35.png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6" Type="http://schemas.openxmlformats.org/officeDocument/2006/relationships/tags" Target="../tags/tag114.xml"/><Relationship Id="rId29" Type="http://schemas.openxmlformats.org/officeDocument/2006/relationships/tags" Target="../tags/tag127.xml"/><Relationship Id="rId11" Type="http://schemas.openxmlformats.org/officeDocument/2006/relationships/tags" Target="../tags/tag109.xml"/><Relationship Id="rId24" Type="http://schemas.openxmlformats.org/officeDocument/2006/relationships/tags" Target="../tags/tag122.xml"/><Relationship Id="rId32" Type="http://schemas.openxmlformats.org/officeDocument/2006/relationships/tags" Target="../tags/tag130.xml"/><Relationship Id="rId37" Type="http://schemas.openxmlformats.org/officeDocument/2006/relationships/tags" Target="../tags/tag135.xml"/><Relationship Id="rId40" Type="http://schemas.openxmlformats.org/officeDocument/2006/relationships/tags" Target="../tags/tag138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45.png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5" Type="http://schemas.openxmlformats.org/officeDocument/2006/relationships/tags" Target="../tags/tag103.xml"/><Relationship Id="rId61" Type="http://schemas.openxmlformats.org/officeDocument/2006/relationships/image" Target="../media/image32.png"/><Relationship Id="rId19" Type="http://schemas.openxmlformats.org/officeDocument/2006/relationships/tags" Target="../tags/tag117.xml"/><Relationship Id="rId14" Type="http://schemas.openxmlformats.org/officeDocument/2006/relationships/tags" Target="../tags/tag112.xml"/><Relationship Id="rId22" Type="http://schemas.openxmlformats.org/officeDocument/2006/relationships/tags" Target="../tags/tag120.xml"/><Relationship Id="rId27" Type="http://schemas.openxmlformats.org/officeDocument/2006/relationships/tags" Target="../tags/tag125.xml"/><Relationship Id="rId30" Type="http://schemas.openxmlformats.org/officeDocument/2006/relationships/tags" Target="../tags/tag128.xml"/><Relationship Id="rId35" Type="http://schemas.openxmlformats.org/officeDocument/2006/relationships/tags" Target="../tags/tag133.xml"/><Relationship Id="rId43" Type="http://schemas.openxmlformats.org/officeDocument/2006/relationships/tags" Target="../tags/tag141.xml"/><Relationship Id="rId48" Type="http://schemas.openxmlformats.org/officeDocument/2006/relationships/image" Target="../media/image40.png"/><Relationship Id="rId56" Type="http://schemas.openxmlformats.org/officeDocument/2006/relationships/image" Target="../media/image48.png"/><Relationship Id="rId64" Type="http://schemas.openxmlformats.org/officeDocument/2006/relationships/image" Target="../media/image36.png"/><Relationship Id="rId8" Type="http://schemas.openxmlformats.org/officeDocument/2006/relationships/tags" Target="../tags/tag106.xml"/><Relationship Id="rId51" Type="http://schemas.openxmlformats.org/officeDocument/2006/relationships/image" Target="../media/image43.png"/><Relationship Id="rId3" Type="http://schemas.openxmlformats.org/officeDocument/2006/relationships/tags" Target="../tags/tag101.xml"/><Relationship Id="rId12" Type="http://schemas.openxmlformats.org/officeDocument/2006/relationships/tags" Target="../tags/tag110.xml"/><Relationship Id="rId17" Type="http://schemas.openxmlformats.org/officeDocument/2006/relationships/tags" Target="../tags/tag115.xml"/><Relationship Id="rId25" Type="http://schemas.openxmlformats.org/officeDocument/2006/relationships/tags" Target="../tags/tag123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46" Type="http://schemas.openxmlformats.org/officeDocument/2006/relationships/image" Target="../media/image39.png"/><Relationship Id="rId59" Type="http://schemas.openxmlformats.org/officeDocument/2006/relationships/image" Target="../media/image30.png"/><Relationship Id="rId20" Type="http://schemas.openxmlformats.org/officeDocument/2006/relationships/tags" Target="../tags/tag118.xml"/><Relationship Id="rId41" Type="http://schemas.openxmlformats.org/officeDocument/2006/relationships/tags" Target="../tags/tag139.xml"/><Relationship Id="rId54" Type="http://schemas.openxmlformats.org/officeDocument/2006/relationships/image" Target="../media/image46.png"/><Relationship Id="rId62" Type="http://schemas.openxmlformats.org/officeDocument/2006/relationships/image" Target="../media/image34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5" Type="http://schemas.openxmlformats.org/officeDocument/2006/relationships/tags" Target="../tags/tag113.xml"/><Relationship Id="rId23" Type="http://schemas.openxmlformats.org/officeDocument/2006/relationships/tags" Target="../tags/tag121.xml"/><Relationship Id="rId28" Type="http://schemas.openxmlformats.org/officeDocument/2006/relationships/tags" Target="../tags/tag126.xml"/><Relationship Id="rId36" Type="http://schemas.openxmlformats.org/officeDocument/2006/relationships/tags" Target="../tags/tag134.xml"/><Relationship Id="rId49" Type="http://schemas.openxmlformats.org/officeDocument/2006/relationships/image" Target="../media/image41.png"/><Relationship Id="rId57" Type="http://schemas.openxmlformats.org/officeDocument/2006/relationships/image" Target="../media/image28.png"/><Relationship Id="rId10" Type="http://schemas.openxmlformats.org/officeDocument/2006/relationships/tags" Target="../tags/tag108.xml"/><Relationship Id="rId31" Type="http://schemas.openxmlformats.org/officeDocument/2006/relationships/tags" Target="../tags/tag129.xml"/><Relationship Id="rId44" Type="http://schemas.openxmlformats.org/officeDocument/2006/relationships/tags" Target="../tags/tag142.xml"/><Relationship Id="rId52" Type="http://schemas.openxmlformats.org/officeDocument/2006/relationships/image" Target="../media/image44.png"/><Relationship Id="rId60" Type="http://schemas.openxmlformats.org/officeDocument/2006/relationships/image" Target="../media/image31.png"/><Relationship Id="rId65" Type="http://schemas.openxmlformats.org/officeDocument/2006/relationships/image" Target="../media/image38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39" Type="http://schemas.openxmlformats.org/officeDocument/2006/relationships/tags" Target="../tags/tag1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tags" Target="../tags/tag6.xml"/><Relationship Id="rId16" Type="http://schemas.openxmlformats.org/officeDocument/2006/relationships/image" Target="../media/image9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4.png"/><Relationship Id="rId5" Type="http://schemas.openxmlformats.org/officeDocument/2006/relationships/tags" Target="../tags/tag9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tags" Target="../tags/tag8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66716" y="2173904"/>
            <a:ext cx="10649659" cy="3147577"/>
            <a:chOff x="666716" y="2173904"/>
            <a:chExt cx="10649659" cy="3147577"/>
          </a:xfrm>
        </p:grpSpPr>
        <p:sp>
          <p:nvSpPr>
            <p:cNvPr id="78" name="Rectangle 77"/>
            <p:cNvSpPr/>
            <p:nvPr/>
          </p:nvSpPr>
          <p:spPr>
            <a:xfrm>
              <a:off x="8016155" y="2636520"/>
              <a:ext cx="804670" cy="1908463"/>
            </a:xfrm>
            <a:prstGeom prst="rect">
              <a:avLst/>
            </a:prstGeom>
            <a:solidFill>
              <a:srgbClr val="FF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31814" y="2636520"/>
              <a:ext cx="2993816" cy="1886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577098" y="2636520"/>
              <a:ext cx="2462116" cy="1886702"/>
            </a:xfrm>
            <a:prstGeom prst="rect">
              <a:avLst/>
            </a:prstGeom>
            <a:solidFill>
              <a:srgbClr val="DC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66716" y="2636520"/>
              <a:ext cx="1912725" cy="18867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9" t="7489" r="12514" b="74669"/>
            <a:stretch/>
          </p:blipFill>
          <p:spPr>
            <a:xfrm>
              <a:off x="2563799" y="2829786"/>
              <a:ext cx="2495550" cy="476250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H="1">
              <a:off x="5048092" y="3067911"/>
              <a:ext cx="2443781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026513" y="2636520"/>
              <a:ext cx="0" cy="19989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25630" y="2636520"/>
              <a:ext cx="0" cy="19227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1" t="70822" r="68438" b="17522"/>
            <a:stretch/>
          </p:blipFill>
          <p:spPr>
            <a:xfrm>
              <a:off x="8041908" y="3789045"/>
              <a:ext cx="448446" cy="3111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3" t="39090" r="68576" b="44853"/>
            <a:stretch/>
          </p:blipFill>
          <p:spPr>
            <a:xfrm>
              <a:off x="8469825" y="3730306"/>
              <a:ext cx="355967" cy="428625"/>
            </a:xfrm>
            <a:prstGeom prst="rect">
              <a:avLst/>
            </a:prstGeom>
          </p:spPr>
        </p:pic>
        <p:cxnSp>
          <p:nvCxnSpPr>
            <p:cNvPr id="45" name="Straight Arrow Connector 44"/>
            <p:cNvCxnSpPr/>
            <p:nvPr/>
          </p:nvCxnSpPr>
          <p:spPr>
            <a:xfrm>
              <a:off x="2562640" y="4523222"/>
              <a:ext cx="245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5031593" y="4523222"/>
              <a:ext cx="29673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339160" y="450241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Regular" panose="02000503030000020004" pitchFamily="50" charset="0"/>
                </a:rPr>
                <a:t>350 ns</a:t>
              </a:r>
              <a:endParaRPr lang="de-DE" dirty="0">
                <a:latin typeface="DINPro-Regular" panose="02000503030000020004" pitchFamily="50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96000" y="450241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Regular" panose="02000503030000020004" pitchFamily="50" charset="0"/>
                </a:rPr>
                <a:t>440 ns</a:t>
              </a:r>
              <a:endParaRPr lang="de-DE" dirty="0">
                <a:latin typeface="DINPro-Regular" panose="02000503030000020004" pitchFamily="50" charset="0"/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2570260" y="4950692"/>
              <a:ext cx="6230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8392746" y="3343275"/>
              <a:ext cx="408354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281820" y="4952149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Regular" panose="02000503030000020004" pitchFamily="50" charset="0"/>
                </a:rPr>
                <a:t>~895 ns</a:t>
              </a:r>
              <a:endParaRPr lang="de-DE" dirty="0">
                <a:latin typeface="DINPro-Regular" panose="02000503030000020004" pitchFamily="50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1" t="70822" r="68438" b="17522"/>
            <a:stretch/>
          </p:blipFill>
          <p:spPr>
            <a:xfrm>
              <a:off x="2104928" y="3789042"/>
              <a:ext cx="448446" cy="31115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3" t="39090" r="68576" b="44853"/>
            <a:stretch/>
          </p:blipFill>
          <p:spPr>
            <a:xfrm>
              <a:off x="1746044" y="3730305"/>
              <a:ext cx="355967" cy="428625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2" t="38733" r="68006" b="44853"/>
            <a:stretch/>
          </p:blipFill>
          <p:spPr>
            <a:xfrm>
              <a:off x="2187312" y="3124200"/>
              <a:ext cx="380628" cy="438150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3254163" y="4158890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734687"/>
                  </a:solidFill>
                  <a:latin typeface="DINPro-Regular" panose="02000503030000020004" pitchFamily="50" charset="0"/>
                </a:rPr>
                <a:t>Readout</a:t>
              </a:r>
              <a:endParaRPr lang="de-DE" dirty="0">
                <a:solidFill>
                  <a:srgbClr val="734687"/>
                </a:solidFill>
                <a:latin typeface="DINPro-Regular" panose="02000503030000020004" pitchFamily="50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66209" y="4158890"/>
              <a:ext cx="147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bg2">
                      <a:lumMod val="50000"/>
                    </a:schemeClr>
                  </a:solidFill>
                  <a:latin typeface="DINPro-Regular" panose="02000503030000020004" pitchFamily="50" charset="0"/>
                </a:rPr>
                <a:t>Total latency</a:t>
              </a:r>
              <a:endParaRPr lang="de-DE" dirty="0">
                <a:solidFill>
                  <a:schemeClr val="bg2">
                    <a:lumMod val="50000"/>
                  </a:schemeClr>
                </a:solidFill>
                <a:latin typeface="DINPro-Regular" panose="02000503030000020004" pitchFamily="5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182726" y="4184011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C00000"/>
                  </a:solidFill>
                  <a:latin typeface="DINPro-Regular" panose="02000503030000020004" pitchFamily="50" charset="0"/>
                </a:rPr>
                <a:t>FB</a:t>
              </a:r>
              <a:endParaRPr lang="de-DE" dirty="0">
                <a:solidFill>
                  <a:srgbClr val="C00000"/>
                </a:solidFill>
                <a:latin typeface="DINPro-Regular" panose="02000503030000020004" pitchFamily="50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7927" y="4158890"/>
              <a:ext cx="195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accent2"/>
                  </a:solidFill>
                  <a:latin typeface="DINPro-Regular" panose="02000503030000020004" pitchFamily="50" charset="0"/>
                </a:rPr>
                <a:t>State preparation</a:t>
              </a:r>
              <a:endParaRPr lang="de-DE" dirty="0">
                <a:solidFill>
                  <a:schemeClr val="accent2"/>
                </a:solidFill>
                <a:latin typeface="DINPro-Regular" panose="02000503030000020004" pitchFamily="50" charset="0"/>
              </a:endParaRP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3" t="15326" r="68534" b="79251"/>
            <a:stretch/>
          </p:blipFill>
          <p:spPr>
            <a:xfrm>
              <a:off x="2194959" y="2732409"/>
              <a:ext cx="357768" cy="14478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2" t="38733" r="68006" b="44853"/>
            <a:stretch/>
          </p:blipFill>
          <p:spPr>
            <a:xfrm>
              <a:off x="8046124" y="3117533"/>
              <a:ext cx="380628" cy="43815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3" t="15326" r="68534" b="79251"/>
            <a:stretch/>
          </p:blipFill>
          <p:spPr>
            <a:xfrm>
              <a:off x="8037104" y="2725742"/>
              <a:ext cx="357768" cy="144780"/>
            </a:xfrm>
            <a:prstGeom prst="rect">
              <a:avLst/>
            </a:prstGeom>
          </p:spPr>
        </p:pic>
        <p:cxnSp>
          <p:nvCxnSpPr>
            <p:cNvPr id="88" name="Straight Connector 87"/>
            <p:cNvCxnSpPr/>
            <p:nvPr/>
          </p:nvCxnSpPr>
          <p:spPr>
            <a:xfrm flipH="1">
              <a:off x="8392746" y="2778130"/>
              <a:ext cx="438058" cy="32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922" y="3213812"/>
              <a:ext cx="230550" cy="254953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609" y="2660696"/>
              <a:ext cx="242286" cy="254476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18" y="3809516"/>
              <a:ext cx="264140" cy="254953"/>
            </a:xfrm>
            <a:prstGeom prst="rect">
              <a:avLst/>
            </a:prstGeom>
          </p:spPr>
        </p:pic>
        <p:cxnSp>
          <p:nvCxnSpPr>
            <p:cNvPr id="95" name="Straight Connector 94"/>
            <p:cNvCxnSpPr/>
            <p:nvPr/>
          </p:nvCxnSpPr>
          <p:spPr>
            <a:xfrm flipH="1">
              <a:off x="1746044" y="3343275"/>
              <a:ext cx="441268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746044" y="2783218"/>
              <a:ext cx="448915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77098" y="2636520"/>
              <a:ext cx="0" cy="231417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562640" y="2398233"/>
              <a:ext cx="6263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77098" y="2395217"/>
              <a:ext cx="0" cy="1498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2880" y="2173904"/>
              <a:ext cx="345600" cy="154971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8825521" y="2654588"/>
              <a:ext cx="2453685" cy="1886702"/>
            </a:xfrm>
            <a:prstGeom prst="rect">
              <a:avLst/>
            </a:prstGeom>
            <a:solidFill>
              <a:srgbClr val="DC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9" t="7489" r="12514" b="74669"/>
            <a:stretch/>
          </p:blipFill>
          <p:spPr>
            <a:xfrm>
              <a:off x="8820825" y="2832015"/>
              <a:ext cx="2495550" cy="47625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9494156" y="4176958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734687"/>
                  </a:solidFill>
                  <a:latin typeface="DINPro-Regular" panose="02000503030000020004" pitchFamily="50" charset="0"/>
                </a:rPr>
                <a:t>Readout</a:t>
              </a:r>
              <a:endParaRPr lang="de-DE" dirty="0">
                <a:solidFill>
                  <a:srgbClr val="734687"/>
                </a:solidFill>
                <a:latin typeface="DINPro-Regular" panose="02000503030000020004" pitchFamily="50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8813030" y="2636520"/>
              <a:ext cx="0" cy="231417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8813030" y="2395217"/>
              <a:ext cx="0" cy="1498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479454" y="2767774"/>
              <a:ext cx="278727" cy="29479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477133" y="3075874"/>
              <a:ext cx="297388" cy="86737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7477134" y="3061049"/>
              <a:ext cx="289592" cy="28222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7747676" y="2775842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751986" y="3336607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7758163" y="3936581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7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oup 286"/>
          <p:cNvGrpSpPr/>
          <p:nvPr/>
        </p:nvGrpSpPr>
        <p:grpSpPr>
          <a:xfrm>
            <a:off x="422782" y="100115"/>
            <a:ext cx="7020129" cy="3142488"/>
            <a:chOff x="422782" y="100115"/>
            <a:chExt cx="7020129" cy="3142488"/>
          </a:xfrm>
        </p:grpSpPr>
        <p:sp>
          <p:nvSpPr>
            <p:cNvPr id="85" name="Rectangle 84"/>
            <p:cNvSpPr/>
            <p:nvPr/>
          </p:nvSpPr>
          <p:spPr>
            <a:xfrm>
              <a:off x="5878951" y="1271451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872183" y="666893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75979" y="2308891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459932" y="387210"/>
              <a:ext cx="1836540" cy="22363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352869" y="387210"/>
              <a:ext cx="1836540" cy="22363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692236" y="676530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2236" y="1279975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85487" y="2318704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461211" y="486271"/>
              <a:ext cx="1618454" cy="2028824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AFCBE7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A7E3BC"/>
              </a:solidFill>
              <a:ln>
                <a:solidFill>
                  <a:srgbClr val="39B2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3566236" y="486271"/>
              <a:ext cx="752475" cy="2028824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445761" y="476506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449629" y="1099849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447695" y="2115046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4432215" y="486271"/>
              <a:ext cx="752475" cy="2028824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196154" y="1233347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3198062" y="2263778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192781" y="621535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6612013" y="2492052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07" name="Group 106"/>
            <p:cNvGrpSpPr/>
            <p:nvPr/>
          </p:nvGrpSpPr>
          <p:grpSpPr>
            <a:xfrm rot="5400000">
              <a:off x="876231" y="1738506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554019" y="1733449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6140685" y="462457"/>
              <a:ext cx="1302226" cy="205990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820494" y="2828106"/>
              <a:ext cx="48204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760690" y="2519175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3894286" y="2519175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2659889" y="2517629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789261" y="2517629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614" y="1111302"/>
              <a:ext cx="1179428" cy="49097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02" y="1300657"/>
              <a:ext cx="622628" cy="19748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0369" y="1305090"/>
              <a:ext cx="608174" cy="1908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436" y="1304000"/>
              <a:ext cx="603982" cy="1908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214" y="1309098"/>
              <a:ext cx="606791" cy="1908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1171" y="2961460"/>
              <a:ext cx="3146057" cy="281143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024" y="124572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226" y="100115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80" y="2193421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1174674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566848"/>
              <a:ext cx="220904" cy="237722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793592" y="2107589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44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793548" y="1098305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793548" y="489407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1614" y="1680926"/>
              <a:ext cx="1209018" cy="712457"/>
            </a:xfrm>
            <a:prstGeom prst="rect">
              <a:avLst/>
            </a:prstGeom>
          </p:spPr>
        </p:pic>
      </p:grpSp>
      <p:grpSp>
        <p:nvGrpSpPr>
          <p:cNvPr id="288" name="Group 287"/>
          <p:cNvGrpSpPr/>
          <p:nvPr/>
        </p:nvGrpSpPr>
        <p:grpSpPr>
          <a:xfrm>
            <a:off x="389692" y="3356236"/>
            <a:ext cx="7082564" cy="1609598"/>
            <a:chOff x="389692" y="3356236"/>
            <a:chExt cx="7082564" cy="1609598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30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16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29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28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27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26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24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17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18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19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587" y="3356236"/>
              <a:ext cx="2096702" cy="210279"/>
            </a:xfrm>
            <a:prstGeom prst="rect">
              <a:avLst/>
            </a:prstGeom>
          </p:spPr>
        </p:pic>
      </p:grpSp>
      <p:grpSp>
        <p:nvGrpSpPr>
          <p:cNvPr id="289" name="Group 288"/>
          <p:cNvGrpSpPr/>
          <p:nvPr/>
        </p:nvGrpSpPr>
        <p:grpSpPr>
          <a:xfrm>
            <a:off x="389361" y="5146438"/>
            <a:ext cx="6507761" cy="1625694"/>
            <a:chOff x="389361" y="5146438"/>
            <a:chExt cx="6507761" cy="1625694"/>
          </a:xfrm>
        </p:grpSpPr>
        <p:grpSp>
          <p:nvGrpSpPr>
            <p:cNvPr id="101" name="Group 100"/>
            <p:cNvGrpSpPr/>
            <p:nvPr/>
          </p:nvGrpSpPr>
          <p:grpSpPr>
            <a:xfrm>
              <a:off x="389361" y="5434370"/>
              <a:ext cx="6507761" cy="1337762"/>
              <a:chOff x="350963" y="5358854"/>
              <a:chExt cx="6507761" cy="133776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984965" y="5358854"/>
                <a:ext cx="5598000" cy="1337762"/>
                <a:chOff x="795796" y="4803432"/>
                <a:chExt cx="5598000" cy="1337762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913677" y="4803432"/>
                  <a:ext cx="537989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795796" y="5159606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795796" y="5787907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Group 179"/>
                <p:cNvGrpSpPr/>
                <p:nvPr/>
              </p:nvGrpSpPr>
              <p:grpSpPr>
                <a:xfrm>
                  <a:off x="2460389" y="5580340"/>
                  <a:ext cx="1179754" cy="400049"/>
                  <a:chOff x="2597237" y="5189244"/>
                  <a:chExt cx="1179754" cy="400049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2597237" y="5189244"/>
                    <a:ext cx="1179754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6" name="Picture 175"/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6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218" y="5271454"/>
                    <a:ext cx="1043792" cy="23563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040783" y="5160360"/>
                  <a:ext cx="0" cy="4190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/>
                <p:cNvSpPr/>
                <p:nvPr/>
              </p:nvSpPr>
              <p:spPr>
                <a:xfrm>
                  <a:off x="3004783" y="5129126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1023368" y="4963689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" name="Picture 2"/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6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023367" y="5580340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9" name="Picture 128"/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6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744979" y="495993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9" name="Picture 8"/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3741304" y="5580340"/>
                  <a:ext cx="791284" cy="400049"/>
                  <a:chOff x="3995590" y="5150993"/>
                  <a:chExt cx="791284" cy="400049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3995590" y="515099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4631726" y="4959932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47" name="Rectangle 146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" name="Picture 11"/>
                  <p:cNvPicPr>
                    <a:picLocks noChangeAspect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527369" y="4959932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4633749" y="5580340"/>
                  <a:ext cx="791284" cy="400049"/>
                  <a:chOff x="4861993" y="5150992"/>
                  <a:chExt cx="791284" cy="400049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4861993" y="5150992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54" name="Picture 153"/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526194" y="5580340"/>
                  <a:ext cx="657070" cy="400049"/>
                  <a:chOff x="5728396" y="5812824"/>
                  <a:chExt cx="657070" cy="400049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5728396" y="5812824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6602473" y="56508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6600328" y="6280730"/>
                <a:ext cx="256251" cy="128348"/>
                <a:chOff x="3559663" y="1190758"/>
                <a:chExt cx="256251" cy="128348"/>
              </a:xfrm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4" name="Picture 25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384" y="5594936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63" y="6194702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56" name="Group 255"/>
              <p:cNvGrpSpPr/>
              <p:nvPr/>
            </p:nvGrpSpPr>
            <p:grpSpPr>
              <a:xfrm>
                <a:off x="717038" y="5656638"/>
                <a:ext cx="256251" cy="128348"/>
                <a:chOff x="3559663" y="1190758"/>
                <a:chExt cx="256251" cy="128348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12363" y="6279860"/>
                <a:ext cx="256251" cy="128348"/>
                <a:chOff x="3559663" y="1190758"/>
                <a:chExt cx="256251" cy="128348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3" name="Picture 28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24" y="5146438"/>
              <a:ext cx="2534992" cy="216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12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449377" y="3122142"/>
            <a:ext cx="7082564" cy="1620649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4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30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43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41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40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39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38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31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32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33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34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289" name="Group 288"/>
          <p:cNvGrpSpPr/>
          <p:nvPr/>
        </p:nvGrpSpPr>
        <p:grpSpPr>
          <a:xfrm>
            <a:off x="754552" y="5010932"/>
            <a:ext cx="6507761" cy="1638528"/>
            <a:chOff x="389361" y="5133604"/>
            <a:chExt cx="6507761" cy="1638528"/>
          </a:xfrm>
        </p:grpSpPr>
        <p:grpSp>
          <p:nvGrpSpPr>
            <p:cNvPr id="101" name="Group 100"/>
            <p:cNvGrpSpPr/>
            <p:nvPr/>
          </p:nvGrpSpPr>
          <p:grpSpPr>
            <a:xfrm>
              <a:off x="389361" y="5434370"/>
              <a:ext cx="6507761" cy="1337762"/>
              <a:chOff x="350963" y="5358854"/>
              <a:chExt cx="6507761" cy="133776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984965" y="5358854"/>
                <a:ext cx="5598000" cy="1337762"/>
                <a:chOff x="795796" y="4803432"/>
                <a:chExt cx="5598000" cy="1337762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913677" y="4803432"/>
                  <a:ext cx="537989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795796" y="5159606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795796" y="5787907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Group 179"/>
                <p:cNvGrpSpPr/>
                <p:nvPr/>
              </p:nvGrpSpPr>
              <p:grpSpPr>
                <a:xfrm>
                  <a:off x="2460389" y="5580340"/>
                  <a:ext cx="1179754" cy="400049"/>
                  <a:chOff x="2597237" y="5189244"/>
                  <a:chExt cx="1179754" cy="400049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2597237" y="5189244"/>
                    <a:ext cx="1179754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6" name="Picture 175"/>
                  <p:cNvPicPr>
                    <a:picLocks noChangeAspect="1"/>
                  </p:cNvPicPr>
                  <p:nvPr>
                    <p:custDataLst>
                      <p:tags r:id="rId26"/>
                    </p:custDataLst>
                  </p:nvPr>
                </p:nvPicPr>
                <p:blipFill>
                  <a:blip r:embed="rId5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218" y="5271454"/>
                    <a:ext cx="1043792" cy="23563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040783" y="5160360"/>
                  <a:ext cx="0" cy="4190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/>
                <p:cNvSpPr/>
                <p:nvPr/>
              </p:nvSpPr>
              <p:spPr>
                <a:xfrm>
                  <a:off x="3004783" y="5129126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1023368" y="4963689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" name="Picture 2"/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023367" y="5580340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9" name="Picture 128"/>
                  <p:cNvPicPr>
                    <a:picLocks noChangeAspect="1"/>
                  </p:cNvPicPr>
                  <p:nvPr>
                    <p:custDataLst>
                      <p:tags r:id="rId24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744979" y="495993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9" name="Picture 8"/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3741304" y="5580340"/>
                  <a:ext cx="791284" cy="400049"/>
                  <a:chOff x="3995590" y="5150993"/>
                  <a:chExt cx="791284" cy="400049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3995590" y="515099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4631726" y="4959932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47" name="Rectangle 146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" name="Picture 11"/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527369" y="4959932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4633749" y="5580340"/>
                  <a:ext cx="791284" cy="400049"/>
                  <a:chOff x="4861993" y="5150992"/>
                  <a:chExt cx="791284" cy="400049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4861993" y="5150992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54" name="Picture 153"/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526194" y="5580340"/>
                  <a:ext cx="657070" cy="400049"/>
                  <a:chOff x="5728396" y="5812824"/>
                  <a:chExt cx="657070" cy="400049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5728396" y="5812824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6602473" y="56508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6600328" y="6280730"/>
                <a:ext cx="256251" cy="128348"/>
                <a:chOff x="3559663" y="1190758"/>
                <a:chExt cx="256251" cy="128348"/>
              </a:xfrm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4" name="Picture 25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384" y="5594936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63" y="6194702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56" name="Group 255"/>
              <p:cNvGrpSpPr/>
              <p:nvPr/>
            </p:nvGrpSpPr>
            <p:grpSpPr>
              <a:xfrm>
                <a:off x="717038" y="5656638"/>
                <a:ext cx="256251" cy="128348"/>
                <a:chOff x="3559663" y="1190758"/>
                <a:chExt cx="256251" cy="128348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12363" y="6279860"/>
                <a:ext cx="256251" cy="128348"/>
                <a:chOff x="3559663" y="1190758"/>
                <a:chExt cx="256251" cy="128348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3" name="Picture 28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326" y="5133604"/>
              <a:ext cx="2534992" cy="21624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22593" y="173022"/>
            <a:ext cx="7020318" cy="2673642"/>
            <a:chOff x="422593" y="173022"/>
            <a:chExt cx="7020318" cy="2673642"/>
          </a:xfrm>
        </p:grpSpPr>
        <p:sp>
          <p:nvSpPr>
            <p:cNvPr id="73" name="Rectangle 72"/>
            <p:cNvSpPr/>
            <p:nvPr/>
          </p:nvSpPr>
          <p:spPr>
            <a:xfrm>
              <a:off x="1352869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459932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78951" y="1321653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872183" y="71709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73792" y="2117916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692236" y="726732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2236" y="1330177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83300" y="2127729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461211" y="525312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AFCBE7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A7E3BC"/>
              </a:solidFill>
              <a:ln>
                <a:solidFill>
                  <a:srgbClr val="39B2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445761" y="526708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449629" y="1150051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445508" y="1924071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3566236" y="525312"/>
              <a:ext cx="752475" cy="1800245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32215" y="525312"/>
              <a:ext cx="752475" cy="1800245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196154" y="1283549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3195875" y="2072803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192781" y="671737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6758148" y="2308023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07" name="Group 106"/>
            <p:cNvGrpSpPr/>
            <p:nvPr/>
          </p:nvGrpSpPr>
          <p:grpSpPr>
            <a:xfrm rot="5400000">
              <a:off x="869881" y="1680758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554019" y="1669351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6140685" y="512659"/>
              <a:ext cx="1302226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963833" y="2643358"/>
              <a:ext cx="48204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760690" y="2334427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3894286" y="2334427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2659889" y="2332881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789261" y="2332881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614" y="780504"/>
              <a:ext cx="1179428" cy="49097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02" y="1350859"/>
              <a:ext cx="622628" cy="19748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0369" y="1355292"/>
              <a:ext cx="608174" cy="1908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436" y="1354202"/>
              <a:ext cx="603982" cy="1908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214" y="1359300"/>
              <a:ext cx="606791" cy="190800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17" y="174861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433" y="173022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93" y="2002446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1224876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617050"/>
              <a:ext cx="220904" cy="237722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791405" y="1916614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793548" y="1148507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793548" y="539609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6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3691" y="1443963"/>
              <a:ext cx="1209018" cy="712457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>
              <a:off x="1733506" y="2516278"/>
              <a:ext cx="3239988" cy="330386"/>
            </a:xfrm>
            <a:prstGeom prst="round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739" y="2535994"/>
              <a:ext cx="3146057" cy="281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50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449377" y="3122142"/>
            <a:ext cx="7082564" cy="1620649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4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30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43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41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40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39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38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31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32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33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34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289" name="Group 288"/>
          <p:cNvGrpSpPr/>
          <p:nvPr/>
        </p:nvGrpSpPr>
        <p:grpSpPr>
          <a:xfrm>
            <a:off x="754552" y="5010932"/>
            <a:ext cx="6507761" cy="1638528"/>
            <a:chOff x="389361" y="5133604"/>
            <a:chExt cx="6507761" cy="1638528"/>
          </a:xfrm>
        </p:grpSpPr>
        <p:grpSp>
          <p:nvGrpSpPr>
            <p:cNvPr id="101" name="Group 100"/>
            <p:cNvGrpSpPr/>
            <p:nvPr/>
          </p:nvGrpSpPr>
          <p:grpSpPr>
            <a:xfrm>
              <a:off x="389361" y="5434370"/>
              <a:ext cx="6507761" cy="1337762"/>
              <a:chOff x="350963" y="5358854"/>
              <a:chExt cx="6507761" cy="133776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984965" y="5358854"/>
                <a:ext cx="5598000" cy="1337762"/>
                <a:chOff x="795796" y="4803432"/>
                <a:chExt cx="5598000" cy="1337762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913677" y="4803432"/>
                  <a:ext cx="537989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795796" y="5159606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795796" y="5787907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Group 179"/>
                <p:cNvGrpSpPr/>
                <p:nvPr/>
              </p:nvGrpSpPr>
              <p:grpSpPr>
                <a:xfrm>
                  <a:off x="2460389" y="5580340"/>
                  <a:ext cx="1179754" cy="400049"/>
                  <a:chOff x="2597237" y="5189244"/>
                  <a:chExt cx="1179754" cy="400049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2597237" y="5189244"/>
                    <a:ext cx="1179754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6" name="Picture 175"/>
                  <p:cNvPicPr>
                    <a:picLocks noChangeAspect="1"/>
                  </p:cNvPicPr>
                  <p:nvPr>
                    <p:custDataLst>
                      <p:tags r:id="rId26"/>
                    </p:custDataLst>
                  </p:nvPr>
                </p:nvPicPr>
                <p:blipFill>
                  <a:blip r:embed="rId5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218" y="5271454"/>
                    <a:ext cx="1043792" cy="23563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040783" y="5160360"/>
                  <a:ext cx="0" cy="4190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/>
                <p:cNvSpPr/>
                <p:nvPr/>
              </p:nvSpPr>
              <p:spPr>
                <a:xfrm>
                  <a:off x="3004783" y="5129126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1023368" y="4963689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" name="Picture 2"/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023367" y="5580340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9" name="Picture 128"/>
                  <p:cNvPicPr>
                    <a:picLocks noChangeAspect="1"/>
                  </p:cNvPicPr>
                  <p:nvPr>
                    <p:custDataLst>
                      <p:tags r:id="rId24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744979" y="495993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9" name="Picture 8"/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3741304" y="5580340"/>
                  <a:ext cx="791284" cy="400049"/>
                  <a:chOff x="3995590" y="5150993"/>
                  <a:chExt cx="791284" cy="400049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3995590" y="515099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4631726" y="4959932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47" name="Rectangle 146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" name="Picture 11"/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527369" y="4959932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4633749" y="5580340"/>
                  <a:ext cx="791284" cy="400049"/>
                  <a:chOff x="4861993" y="5150992"/>
                  <a:chExt cx="791284" cy="400049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4861993" y="5150992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54" name="Picture 153"/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526194" y="5580340"/>
                  <a:ext cx="657070" cy="400049"/>
                  <a:chOff x="5728396" y="5812824"/>
                  <a:chExt cx="657070" cy="400049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5728396" y="5812824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6602473" y="56508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6600328" y="6280730"/>
                <a:ext cx="256251" cy="128348"/>
                <a:chOff x="3559663" y="1190758"/>
                <a:chExt cx="256251" cy="128348"/>
              </a:xfrm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4" name="Picture 25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384" y="5594936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63" y="6194702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56" name="Group 255"/>
              <p:cNvGrpSpPr/>
              <p:nvPr/>
            </p:nvGrpSpPr>
            <p:grpSpPr>
              <a:xfrm>
                <a:off x="717038" y="5656638"/>
                <a:ext cx="256251" cy="128348"/>
                <a:chOff x="3559663" y="1190758"/>
                <a:chExt cx="256251" cy="128348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12363" y="6279860"/>
                <a:ext cx="256251" cy="128348"/>
                <a:chOff x="3559663" y="1190758"/>
                <a:chExt cx="256251" cy="128348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3" name="Picture 28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326" y="5133604"/>
              <a:ext cx="2534992" cy="21624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22593" y="173022"/>
            <a:ext cx="7020318" cy="2673642"/>
            <a:chOff x="422593" y="173022"/>
            <a:chExt cx="7020318" cy="2673642"/>
          </a:xfrm>
        </p:grpSpPr>
        <p:sp>
          <p:nvSpPr>
            <p:cNvPr id="73" name="Rectangle 72"/>
            <p:cNvSpPr/>
            <p:nvPr/>
          </p:nvSpPr>
          <p:spPr>
            <a:xfrm>
              <a:off x="1352869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459932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78951" y="1321653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872183" y="71709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73792" y="2117916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692236" y="726732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2236" y="1330177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83300" y="2127729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461211" y="525312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AFCBE7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A7E3BC"/>
              </a:solidFill>
              <a:ln>
                <a:solidFill>
                  <a:srgbClr val="39B2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445761" y="526708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449629" y="1150051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445508" y="1924071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3566236" y="525312"/>
              <a:ext cx="752475" cy="1800245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32215" y="525312"/>
              <a:ext cx="752475" cy="1800245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196154" y="1283549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3195875" y="2072803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192781" y="671737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6758148" y="2308023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07" name="Group 106"/>
            <p:cNvGrpSpPr/>
            <p:nvPr/>
          </p:nvGrpSpPr>
          <p:grpSpPr>
            <a:xfrm rot="5400000">
              <a:off x="869881" y="1680758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554019" y="1669351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6140685" y="512659"/>
              <a:ext cx="1302226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963833" y="2643358"/>
              <a:ext cx="48204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760690" y="2334427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3894286" y="2334427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2659889" y="2332881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789261" y="2332881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614" y="780504"/>
              <a:ext cx="1179428" cy="49097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02" y="1350859"/>
              <a:ext cx="622628" cy="19748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0369" y="1355292"/>
              <a:ext cx="608174" cy="1908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436" y="1354202"/>
              <a:ext cx="603982" cy="1908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214" y="1359300"/>
              <a:ext cx="606791" cy="190800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17" y="174861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433" y="173022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93" y="2002446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1224876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617050"/>
              <a:ext cx="220904" cy="237722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791405" y="1916614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793548" y="1148507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793548" y="539609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6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3691" y="1443963"/>
              <a:ext cx="1209018" cy="712457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>
              <a:off x="1733506" y="2516278"/>
              <a:ext cx="3239988" cy="330386"/>
            </a:xfrm>
            <a:prstGeom prst="round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739" y="2535994"/>
              <a:ext cx="3146057" cy="281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6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0959"/>
          <a:stretch/>
        </p:blipFill>
        <p:spPr>
          <a:xfrm>
            <a:off x="653343" y="4891242"/>
            <a:ext cx="5033780" cy="1463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4572"/>
          <a:stretch/>
        </p:blipFill>
        <p:spPr>
          <a:xfrm>
            <a:off x="5787042" y="4891241"/>
            <a:ext cx="4361919" cy="1463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43" y="780586"/>
            <a:ext cx="7743525" cy="29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5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5484897"/>
            <a:ext cx="5573254" cy="1271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82" y="5450010"/>
            <a:ext cx="5199218" cy="1305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1270000"/>
            <a:ext cx="11061700" cy="39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059744"/>
              </p:ext>
            </p:extLst>
          </p:nvPr>
        </p:nvGraphicFramePr>
        <p:xfrm>
          <a:off x="4476751" y="2644775"/>
          <a:ext cx="2705100" cy="2498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166783331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93702326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496722674"/>
                    </a:ext>
                  </a:extLst>
                </a:gridCol>
              </a:tblGrid>
              <a:tr h="83290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560734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53030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535115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4667250" y="2838450"/>
            <a:ext cx="466725" cy="485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30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020017" y="2492819"/>
            <a:ext cx="545342" cy="461665"/>
            <a:chOff x="5435979" y="3831884"/>
            <a:chExt cx="545342" cy="461665"/>
          </a:xfrm>
        </p:grpSpPr>
        <p:sp>
          <p:nvSpPr>
            <p:cNvPr id="12" name="Oval 11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Q2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984336" y="1852399"/>
            <a:ext cx="545342" cy="461665"/>
            <a:chOff x="5435979" y="3831884"/>
            <a:chExt cx="545342" cy="461665"/>
          </a:xfrm>
        </p:grpSpPr>
        <p:sp>
          <p:nvSpPr>
            <p:cNvPr id="15" name="Oval 14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Q3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7772" y="902127"/>
            <a:ext cx="7315215" cy="4520193"/>
            <a:chOff x="1287772" y="902127"/>
            <a:chExt cx="7315215" cy="452019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772" y="902127"/>
              <a:ext cx="7315215" cy="452019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r="5836"/>
            <a:stretch/>
          </p:blipFill>
          <p:spPr>
            <a:xfrm>
              <a:off x="5191405" y="2314233"/>
              <a:ext cx="2485745" cy="9734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r="45280"/>
            <a:stretch/>
          </p:blipFill>
          <p:spPr>
            <a:xfrm>
              <a:off x="5323831" y="1687758"/>
              <a:ext cx="905519" cy="61314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4036" y="1816184"/>
              <a:ext cx="231115" cy="2058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6434" y="2153139"/>
              <a:ext cx="230366" cy="205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4293" y="1987061"/>
              <a:ext cx="230366" cy="2052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4036" y="2528629"/>
              <a:ext cx="231115" cy="20586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6434" y="2865584"/>
              <a:ext cx="230366" cy="2052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4293" y="2699506"/>
              <a:ext cx="230366" cy="2052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9041007" y="3095765"/>
            <a:ext cx="545342" cy="461665"/>
            <a:chOff x="5435979" y="3831884"/>
            <a:chExt cx="545342" cy="461665"/>
          </a:xfrm>
        </p:grpSpPr>
        <p:sp>
          <p:nvSpPr>
            <p:cNvPr id="33" name="Oval 32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Q1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927665" y="3871116"/>
            <a:ext cx="545342" cy="461665"/>
            <a:chOff x="5435979" y="3831884"/>
            <a:chExt cx="545342" cy="461665"/>
          </a:xfrm>
        </p:grpSpPr>
        <p:sp>
          <p:nvSpPr>
            <p:cNvPr id="36" name="Oval 35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Q1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62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72" y="810687"/>
            <a:ext cx="7315215" cy="4520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836"/>
          <a:stretch/>
        </p:blipFill>
        <p:spPr>
          <a:xfrm>
            <a:off x="5191405" y="2314233"/>
            <a:ext cx="2485745" cy="973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45280"/>
          <a:stretch/>
        </p:blipFill>
        <p:spPr>
          <a:xfrm>
            <a:off x="5323831" y="1687758"/>
            <a:ext cx="905519" cy="61314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020017" y="2492819"/>
            <a:ext cx="545342" cy="461665"/>
            <a:chOff x="5435979" y="3831884"/>
            <a:chExt cx="545342" cy="461665"/>
          </a:xfrm>
        </p:grpSpPr>
        <p:sp>
          <p:nvSpPr>
            <p:cNvPr id="12" name="Oval 11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Q2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984336" y="1852399"/>
            <a:ext cx="545342" cy="461665"/>
            <a:chOff x="5435979" y="3831884"/>
            <a:chExt cx="545342" cy="461665"/>
          </a:xfrm>
        </p:grpSpPr>
        <p:sp>
          <p:nvSpPr>
            <p:cNvPr id="15" name="Oval 14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Q3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036" y="1816184"/>
            <a:ext cx="231115" cy="2058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434" y="2153139"/>
            <a:ext cx="230366" cy="205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293" y="1987061"/>
            <a:ext cx="230366" cy="205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036" y="2528629"/>
            <a:ext cx="231115" cy="2058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434" y="2865584"/>
            <a:ext cx="230366" cy="205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293" y="2699506"/>
            <a:ext cx="230366" cy="2052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9041007" y="3095765"/>
            <a:ext cx="545342" cy="461665"/>
            <a:chOff x="5435979" y="3831884"/>
            <a:chExt cx="545342" cy="461665"/>
          </a:xfrm>
        </p:grpSpPr>
        <p:sp>
          <p:nvSpPr>
            <p:cNvPr id="33" name="Oval 32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Q1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927665" y="3871116"/>
            <a:ext cx="545342" cy="461665"/>
            <a:chOff x="5435979" y="3831884"/>
            <a:chExt cx="545342" cy="461665"/>
          </a:xfrm>
        </p:grpSpPr>
        <p:sp>
          <p:nvSpPr>
            <p:cNvPr id="36" name="Oval 35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Q1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71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658403" y="3628631"/>
            <a:ext cx="10649659" cy="3147577"/>
            <a:chOff x="658403" y="3628631"/>
            <a:chExt cx="10649659" cy="3147577"/>
          </a:xfrm>
        </p:grpSpPr>
        <p:grpSp>
          <p:nvGrpSpPr>
            <p:cNvPr id="35" name="Group 34"/>
            <p:cNvGrpSpPr/>
            <p:nvPr/>
          </p:nvGrpSpPr>
          <p:grpSpPr>
            <a:xfrm>
              <a:off x="658403" y="3628631"/>
              <a:ext cx="10649659" cy="3147577"/>
              <a:chOff x="666716" y="2173904"/>
              <a:chExt cx="10649659" cy="31475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016155" y="2636520"/>
                <a:ext cx="804670" cy="1908463"/>
              </a:xfrm>
              <a:prstGeom prst="rect">
                <a:avLst/>
              </a:prstGeom>
              <a:solidFill>
                <a:srgbClr val="FF000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031814" y="2636520"/>
                <a:ext cx="2993816" cy="18867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77098" y="2636520"/>
                <a:ext cx="2462116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6716" y="2636520"/>
                <a:ext cx="1912725" cy="18867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9" t="7489" r="12514" b="74669"/>
              <a:stretch/>
            </p:blipFill>
            <p:spPr>
              <a:xfrm>
                <a:off x="2563799" y="2829786"/>
                <a:ext cx="2495550" cy="476250"/>
              </a:xfrm>
              <a:prstGeom prst="rect">
                <a:avLst/>
              </a:prstGeom>
            </p:spPr>
          </p:pic>
          <p:cxnSp>
            <p:nvCxnSpPr>
              <p:cNvPr id="21" name="Straight Connector 20"/>
              <p:cNvCxnSpPr/>
              <p:nvPr/>
            </p:nvCxnSpPr>
            <p:spPr>
              <a:xfrm flipH="1">
                <a:off x="5048092" y="3067911"/>
                <a:ext cx="2443781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026513" y="2636520"/>
                <a:ext cx="0" cy="19989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8025630" y="2636520"/>
                <a:ext cx="0" cy="19227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81" t="70822" r="68438" b="17522"/>
              <a:stretch/>
            </p:blipFill>
            <p:spPr>
              <a:xfrm>
                <a:off x="8041908" y="3789045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3" t="39090" r="68576" b="44853"/>
              <a:stretch/>
            </p:blipFill>
            <p:spPr>
              <a:xfrm>
                <a:off x="8469825" y="3730306"/>
                <a:ext cx="355967" cy="428625"/>
              </a:xfrm>
              <a:prstGeom prst="rect">
                <a:avLst/>
              </a:prstGeom>
            </p:spPr>
          </p:pic>
          <p:cxnSp>
            <p:nvCxnSpPr>
              <p:cNvPr id="45" name="Straight Arrow Connector 44"/>
              <p:cNvCxnSpPr/>
              <p:nvPr/>
            </p:nvCxnSpPr>
            <p:spPr>
              <a:xfrm>
                <a:off x="2562640" y="4523222"/>
                <a:ext cx="245625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5031593" y="4523222"/>
                <a:ext cx="296736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339160" y="4502412"/>
                <a:ext cx="846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latin typeface="DINPro-Regular" panose="02000503030000020004" pitchFamily="50" charset="0"/>
                  </a:rPr>
                  <a:t>350 ns</a:t>
                </a:r>
                <a:endParaRPr lang="de-DE" dirty="0">
                  <a:latin typeface="DINPro-Regular" panose="02000503030000020004" pitchFamily="50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096000" y="4502412"/>
                <a:ext cx="846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latin typeface="DINPro-Regular" panose="02000503030000020004" pitchFamily="50" charset="0"/>
                  </a:rPr>
                  <a:t>440 ns</a:t>
                </a:r>
                <a:endParaRPr lang="de-DE" dirty="0">
                  <a:latin typeface="DINPro-Regular" panose="02000503030000020004" pitchFamily="50" charset="0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2570260" y="4950692"/>
                <a:ext cx="623084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8392746" y="3343275"/>
                <a:ext cx="408354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281820" y="4952149"/>
                <a:ext cx="1029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latin typeface="DINPro" panose="020B0504020101020102" pitchFamily="34" charset="0"/>
                  </a:rPr>
                  <a:t>≈ </a:t>
                </a:r>
                <a:r>
                  <a:rPr lang="de-DE" dirty="0" smtClean="0">
                    <a:latin typeface="DINPro-Regular" panose="02000503030000020004" pitchFamily="50" charset="0"/>
                  </a:rPr>
                  <a:t>895 ns</a:t>
                </a:r>
                <a:endParaRPr lang="de-DE" dirty="0">
                  <a:latin typeface="DINPro-Regular" panose="02000503030000020004" pitchFamily="50" charset="0"/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81" t="70822" r="68438" b="17522"/>
              <a:stretch/>
            </p:blipFill>
            <p:spPr>
              <a:xfrm>
                <a:off x="2104928" y="3789042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3" t="39090" r="68576" b="44853"/>
              <a:stretch/>
            </p:blipFill>
            <p:spPr>
              <a:xfrm>
                <a:off x="1746044" y="3730305"/>
                <a:ext cx="355967" cy="428625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2" t="38733" r="68006" b="44853"/>
              <a:stretch/>
            </p:blipFill>
            <p:spPr>
              <a:xfrm>
                <a:off x="2187312" y="3124200"/>
                <a:ext cx="380628" cy="438150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3254163" y="4158890"/>
                <a:ext cx="1032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rgbClr val="734687"/>
                    </a:solidFill>
                    <a:latin typeface="DINPro-Regular" panose="02000503030000020004" pitchFamily="50" charset="0"/>
                  </a:rPr>
                  <a:t>Readout</a:t>
                </a:r>
                <a:endParaRPr lang="de-DE" dirty="0">
                  <a:solidFill>
                    <a:srgbClr val="734687"/>
                  </a:solidFill>
                  <a:latin typeface="DINPro-Regular" panose="02000503030000020004" pitchFamily="50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766209" y="4158890"/>
                <a:ext cx="14730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bg2">
                        <a:lumMod val="50000"/>
                      </a:schemeClr>
                    </a:solidFill>
                    <a:latin typeface="DINPro-Regular" panose="02000503030000020004" pitchFamily="50" charset="0"/>
                  </a:rPr>
                  <a:t>Total latency</a:t>
                </a:r>
                <a:endParaRPr lang="de-DE" dirty="0">
                  <a:solidFill>
                    <a:schemeClr val="bg2">
                      <a:lumMod val="50000"/>
                    </a:schemeClr>
                  </a:solidFill>
                  <a:latin typeface="DINPro-Regular" panose="02000503030000020004" pitchFamily="50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8182726" y="4184011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rgbClr val="C00000"/>
                    </a:solidFill>
                    <a:latin typeface="DINPro-Regular" panose="02000503030000020004" pitchFamily="50" charset="0"/>
                  </a:rPr>
                  <a:t>FB</a:t>
                </a:r>
                <a:endParaRPr lang="de-DE" dirty="0">
                  <a:solidFill>
                    <a:srgbClr val="C00000"/>
                  </a:solidFill>
                  <a:latin typeface="DINPro-Regular" panose="02000503030000020004" pitchFamily="50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7927" y="4158890"/>
                <a:ext cx="1959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accent2"/>
                    </a:solidFill>
                    <a:latin typeface="DINPro-Regular" panose="02000503030000020004" pitchFamily="50" charset="0"/>
                  </a:rPr>
                  <a:t>State preparation</a:t>
                </a:r>
                <a:endParaRPr lang="de-DE" dirty="0">
                  <a:solidFill>
                    <a:schemeClr val="accent2"/>
                  </a:solidFill>
                  <a:latin typeface="DINPro-Regular" panose="02000503030000020004" pitchFamily="50" charset="0"/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3" t="15326" r="68534" b="79251"/>
              <a:stretch/>
            </p:blipFill>
            <p:spPr>
              <a:xfrm>
                <a:off x="2194959" y="2732409"/>
                <a:ext cx="357768" cy="1447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2" t="38733" r="68006" b="44853"/>
              <a:stretch/>
            </p:blipFill>
            <p:spPr>
              <a:xfrm>
                <a:off x="8046124" y="3117533"/>
                <a:ext cx="380628" cy="43815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3" t="15326" r="68534" b="79251"/>
              <a:stretch/>
            </p:blipFill>
            <p:spPr>
              <a:xfrm>
                <a:off x="8037104" y="2725742"/>
                <a:ext cx="357768" cy="144780"/>
              </a:xfrm>
              <a:prstGeom prst="rect">
                <a:avLst/>
              </a:prstGeom>
            </p:spPr>
          </p:pic>
          <p:cxnSp>
            <p:nvCxnSpPr>
              <p:cNvPr id="88" name="Straight Connector 87"/>
              <p:cNvCxnSpPr/>
              <p:nvPr/>
            </p:nvCxnSpPr>
            <p:spPr>
              <a:xfrm flipH="1">
                <a:off x="8392746" y="2778130"/>
                <a:ext cx="438058" cy="3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4" name="Picture 9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922" y="3213812"/>
                <a:ext cx="230550" cy="254953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2609" y="2660696"/>
                <a:ext cx="242286" cy="254476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3318" y="3809516"/>
                <a:ext cx="264140" cy="254953"/>
              </a:xfrm>
              <a:prstGeom prst="rect">
                <a:avLst/>
              </a:prstGeom>
            </p:spPr>
          </p:pic>
          <p:cxnSp>
            <p:nvCxnSpPr>
              <p:cNvPr id="95" name="Straight Connector 94"/>
              <p:cNvCxnSpPr/>
              <p:nvPr/>
            </p:nvCxnSpPr>
            <p:spPr>
              <a:xfrm flipH="1">
                <a:off x="1746044" y="3343275"/>
                <a:ext cx="441268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1746044" y="2783218"/>
                <a:ext cx="448915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577098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2562640" y="2398233"/>
                <a:ext cx="6263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2577098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2880" y="2173904"/>
                <a:ext cx="345600" cy="154971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8825521" y="2654588"/>
                <a:ext cx="2453685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9" t="7489" r="12514" b="74669"/>
              <a:stretch/>
            </p:blipFill>
            <p:spPr>
              <a:xfrm>
                <a:off x="8820825" y="2832015"/>
                <a:ext cx="2495550" cy="47625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9494156" y="4176958"/>
                <a:ext cx="1032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rgbClr val="734687"/>
                    </a:solidFill>
                    <a:latin typeface="DINPro-Regular" panose="02000503030000020004" pitchFamily="50" charset="0"/>
                  </a:rPr>
                  <a:t>Readout</a:t>
                </a:r>
                <a:endParaRPr lang="de-DE" dirty="0">
                  <a:solidFill>
                    <a:srgbClr val="734687"/>
                  </a:solidFill>
                  <a:latin typeface="DINPro-Regular" panose="02000503030000020004" pitchFamily="50" charset="0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8813030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8813030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7479454" y="2767774"/>
                <a:ext cx="278727" cy="29479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7477133" y="3075874"/>
                <a:ext cx="297388" cy="86737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7477134" y="3061049"/>
                <a:ext cx="289592" cy="2822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7747676" y="2775842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7751986" y="3336607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7758163" y="3936581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Picture 14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637" y="6535708"/>
              <a:ext cx="362205" cy="176777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2564139" y="783444"/>
            <a:ext cx="6248373" cy="2603742"/>
            <a:chOff x="2544414" y="457238"/>
            <a:chExt cx="6248373" cy="2603742"/>
          </a:xfrm>
        </p:grpSpPr>
        <p:grpSp>
          <p:nvGrpSpPr>
            <p:cNvPr id="152" name="Group 151"/>
            <p:cNvGrpSpPr/>
            <p:nvPr/>
          </p:nvGrpSpPr>
          <p:grpSpPr>
            <a:xfrm>
              <a:off x="2544414" y="457238"/>
              <a:ext cx="6248373" cy="2603742"/>
              <a:chOff x="2544414" y="457238"/>
              <a:chExt cx="6248373" cy="2603742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6829003" y="490932"/>
                <a:ext cx="1963784" cy="256065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DINPro" panose="020B0504020101020102" pitchFamily="34" charset="0"/>
                  </a:rPr>
                  <a:t>Sample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44414" y="490932"/>
                <a:ext cx="2344190" cy="96106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19E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>
                    <a:solidFill>
                      <a:srgbClr val="34427A"/>
                    </a:solidFill>
                    <a:latin typeface="DINPro" panose="020B0504020101020102" pitchFamily="34" charset="0"/>
                  </a:rPr>
                  <a:t>HDAWG</a:t>
                </a:r>
                <a:endParaRPr lang="de-DE" dirty="0">
                  <a:solidFill>
                    <a:srgbClr val="34427A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54327" y="2003999"/>
                <a:ext cx="2875270" cy="10371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19E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>
                    <a:solidFill>
                      <a:srgbClr val="34427A"/>
                    </a:solidFill>
                    <a:latin typeface="DINPro" panose="020B0504020101020102" pitchFamily="34" charset="0"/>
                  </a:rPr>
                  <a:t>UHFQA</a:t>
                </a:r>
              </a:p>
              <a:p>
                <a:pPr algn="ctr"/>
                <a:endParaRPr lang="en-US" dirty="0">
                  <a:solidFill>
                    <a:srgbClr val="34427A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de-DE" dirty="0">
                  <a:solidFill>
                    <a:srgbClr val="34427A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3012704" y="1466238"/>
                <a:ext cx="0" cy="67592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3025979" y="1549893"/>
                <a:ext cx="1260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Code word</a:t>
                </a:r>
                <a:endParaRPr lang="de-DE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5439537" y="2344149"/>
                <a:ext cx="1396788" cy="0"/>
              </a:xfrm>
              <a:prstGeom prst="straightConnector1">
                <a:avLst/>
              </a:prstGeom>
              <a:ln w="28575">
                <a:solidFill>
                  <a:srgbClr val="73468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H="1">
                <a:off x="5288606" y="2654981"/>
                <a:ext cx="1547719" cy="0"/>
              </a:xfrm>
              <a:prstGeom prst="straightConnector1">
                <a:avLst/>
              </a:prstGeom>
              <a:ln w="28575">
                <a:solidFill>
                  <a:srgbClr val="73468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07635" y="1436481"/>
                <a:ext cx="1677706" cy="769752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5551600" y="2010139"/>
                <a:ext cx="1100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RO pulse</a:t>
                </a:r>
                <a:endParaRPr lang="de-DE" dirty="0">
                  <a:solidFill>
                    <a:srgbClr val="734687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69957" y="2674572"/>
                <a:ext cx="1137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Data </a:t>
                </a:r>
                <a:r>
                  <a:rPr lang="en-US" dirty="0" err="1" smtClean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acq</a:t>
                </a:r>
                <a:r>
                  <a:rPr lang="en-US" dirty="0" smtClean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.</a:t>
                </a:r>
                <a:endParaRPr lang="de-DE" dirty="0">
                  <a:solidFill>
                    <a:srgbClr val="734687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>
                <a:off x="4898517" y="826570"/>
                <a:ext cx="1930486" cy="0"/>
              </a:xfrm>
              <a:prstGeom prst="straightConnector1">
                <a:avLst/>
              </a:prstGeom>
              <a:ln w="28575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5221271" y="457238"/>
                <a:ext cx="1299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D7D31"/>
                    </a:solidFill>
                    <a:latin typeface="DINPro" panose="020B0504020101020102" pitchFamily="34" charset="0"/>
                  </a:rPr>
                  <a:t>State prep.</a:t>
                </a:r>
                <a:endParaRPr lang="de-DE" dirty="0">
                  <a:solidFill>
                    <a:srgbClr val="ED7D31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596146" y="948203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latin typeface="DINPro" panose="020B0504020101020102" pitchFamily="34" charset="0"/>
                  </a:rPr>
                  <a:t>FB</a:t>
                </a:r>
                <a:endParaRPr lang="de-DE" dirty="0">
                  <a:solidFill>
                    <a:srgbClr val="C00000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898517" y="1321871"/>
                <a:ext cx="1930486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oup 116"/>
              <p:cNvGrpSpPr/>
              <p:nvPr/>
            </p:nvGrpSpPr>
            <p:grpSpPr>
              <a:xfrm>
                <a:off x="4393282" y="2409778"/>
                <a:ext cx="895324" cy="421429"/>
                <a:chOff x="4393282" y="2471558"/>
                <a:chExt cx="895324" cy="421429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>
                  <a:off x="4451902" y="2523655"/>
                  <a:ext cx="836704" cy="369332"/>
                </a:xfrm>
                <a:prstGeom prst="rect">
                  <a:avLst/>
                </a:prstGeom>
                <a:noFill/>
                <a:ln>
                  <a:solidFill>
                    <a:srgbClr val="734687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DINPro" panose="020B0504020101020102" pitchFamily="34" charset="0"/>
                    </a:rPr>
                    <a:t>Integr</a:t>
                  </a:r>
                  <a:r>
                    <a:rPr lang="en-US" dirty="0" smtClean="0">
                      <a:latin typeface="DINPro" panose="020B0504020101020102" pitchFamily="34" charset="0"/>
                    </a:rPr>
                    <a:t>.</a:t>
                  </a:r>
                  <a:endParaRPr lang="de-DE" dirty="0"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393282" y="2471558"/>
                  <a:ext cx="836704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34687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734687"/>
                      </a:solidFill>
                      <a:latin typeface="DINPro" panose="020B0504020101020102" pitchFamily="34" charset="0"/>
                    </a:rPr>
                    <a:t>Integr</a:t>
                  </a:r>
                  <a:r>
                    <a:rPr lang="en-US" dirty="0" smtClean="0">
                      <a:latin typeface="DINPro" panose="020B0504020101020102" pitchFamily="34" charset="0"/>
                    </a:rPr>
                    <a:t>.</a:t>
                  </a:r>
                  <a:endParaRPr lang="de-DE" dirty="0">
                    <a:latin typeface="DINPro" panose="020B0504020101020102" pitchFamily="34" charset="0"/>
                  </a:endParaRP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2916374" y="2410047"/>
                <a:ext cx="1261180" cy="425841"/>
                <a:chOff x="2706315" y="2431423"/>
                <a:chExt cx="1261180" cy="425841"/>
              </a:xfrm>
            </p:grpSpPr>
            <p:sp>
              <p:nvSpPr>
                <p:cNvPr id="92" name="TextBox 91"/>
                <p:cNvSpPr txBox="1"/>
                <p:nvPr/>
              </p:nvSpPr>
              <p:spPr>
                <a:xfrm>
                  <a:off x="2758125" y="2487932"/>
                  <a:ext cx="120937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50000"/>
                        </a:schemeClr>
                      </a:solidFill>
                      <a:latin typeface="DINPro" panose="020B0504020101020102" pitchFamily="34" charset="0"/>
                    </a:rPr>
                    <a:t>Threshold</a:t>
                  </a:r>
                  <a:endParaRPr lang="de-DE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2706315" y="2431423"/>
                  <a:ext cx="120937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50000"/>
                        </a:schemeClr>
                      </a:solidFill>
                      <a:latin typeface="DINPro" panose="020B0504020101020102" pitchFamily="34" charset="0"/>
                    </a:rPr>
                    <a:t>Threshold</a:t>
                  </a:r>
                  <a:endParaRPr lang="de-DE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</p:grpSp>
          <p:cxnSp>
            <p:nvCxnSpPr>
              <p:cNvPr id="125" name="Elbow Connector 124"/>
              <p:cNvCxnSpPr/>
              <p:nvPr/>
            </p:nvCxnSpPr>
            <p:spPr>
              <a:xfrm flipV="1">
                <a:off x="3004952" y="1321873"/>
                <a:ext cx="1865302" cy="94425"/>
              </a:xfrm>
              <a:prstGeom prst="bentConnector3">
                <a:avLst>
                  <a:gd name="adj1" fmla="val 723"/>
                </a:avLst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3012115" y="2088676"/>
                <a:ext cx="0" cy="30205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187078" y="2629012"/>
                <a:ext cx="215728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4657480" y="2783981"/>
                <a:ext cx="3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19EE2"/>
                    </a:solidFill>
                    <a:latin typeface="DINPro" panose="020B0504020101020102" pitchFamily="34" charset="0"/>
                  </a:rPr>
                  <a:t>x 2</a:t>
                </a:r>
                <a:endParaRPr lang="de-DE" sz="1200" dirty="0">
                  <a:solidFill>
                    <a:srgbClr val="019EE2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369900" y="2783981"/>
                <a:ext cx="3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19EE2"/>
                    </a:solidFill>
                    <a:latin typeface="DINPro" panose="020B0504020101020102" pitchFamily="34" charset="0"/>
                  </a:rPr>
                  <a:t>x 2</a:t>
                </a:r>
                <a:endParaRPr lang="de-DE" sz="1200" dirty="0">
                  <a:solidFill>
                    <a:srgbClr val="019EE2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40" name="Arc 139"/>
              <p:cNvSpPr/>
              <p:nvPr/>
            </p:nvSpPr>
            <p:spPr>
              <a:xfrm>
                <a:off x="5065529" y="1510217"/>
                <a:ext cx="728135" cy="420122"/>
              </a:xfrm>
              <a:prstGeom prst="arc">
                <a:avLst>
                  <a:gd name="adj1" fmla="val 5216506"/>
                  <a:gd name="adj2" fmla="val 5158986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3" name="Straight Connector 142"/>
              <p:cNvCxnSpPr/>
              <p:nvPr/>
            </p:nvCxnSpPr>
            <p:spPr>
              <a:xfrm flipV="1">
                <a:off x="5434775" y="1880535"/>
                <a:ext cx="0" cy="964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1" name="Picture 150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769" y="1639898"/>
                <a:ext cx="362205" cy="176777"/>
              </a:xfrm>
              <a:prstGeom prst="rect">
                <a:avLst/>
              </a:prstGeom>
            </p:spPr>
          </p:pic>
        </p:grpSp>
        <p:sp>
          <p:nvSpPr>
            <p:cNvPr id="154" name="TextBox 153"/>
            <p:cNvSpPr txBox="1"/>
            <p:nvPr/>
          </p:nvSpPr>
          <p:spPr>
            <a:xfrm>
              <a:off x="5810547" y="1528598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DINPro" panose="020B0504020101020102" pitchFamily="34" charset="0"/>
                </a:rPr>
                <a:t>≈ </a:t>
              </a:r>
              <a:r>
                <a:rPr lang="de-DE" dirty="0" smtClean="0">
                  <a:latin typeface="DINPro-Regular" panose="02000503030000020004" pitchFamily="50" charset="0"/>
                </a:rPr>
                <a:t>895 ns</a:t>
              </a:r>
              <a:endParaRPr lang="de-DE" dirty="0">
                <a:latin typeface="DINPro-Regular" panose="02000503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19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>
              <a:latin typeface="DINPro" panose="020B0504020101020102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30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CHAPTER 4: C-arb gate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6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07975" y="160338"/>
            <a:ext cx="10960294" cy="6892392"/>
            <a:chOff x="307975" y="160338"/>
            <a:chExt cx="10960294" cy="689239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759" y="245130"/>
              <a:ext cx="5508510" cy="6807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0338"/>
              <a:ext cx="5549292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9301" y="487055"/>
              <a:ext cx="2540000" cy="187794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2050" y="729881"/>
              <a:ext cx="2530305" cy="163511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/>
            <a:srcRect t="-1" b="6477"/>
            <a:stretch/>
          </p:blipFill>
          <p:spPr>
            <a:xfrm>
              <a:off x="6582049" y="5797359"/>
              <a:ext cx="2530305" cy="63519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2505" y="311793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Light" panose="02000504040000020003" pitchFamily="50" charset="0"/>
                </a:rPr>
                <a:t>(a)</a:t>
              </a:r>
              <a:endParaRPr lang="de-DE" dirty="0">
                <a:latin typeface="DINPro-Light" panose="02000504040000020003" pitchFamily="5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78512" y="31179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Light" panose="02000504040000020003" pitchFamily="50" charset="0"/>
                </a:rPr>
                <a:t>(b)</a:t>
              </a:r>
              <a:endParaRPr lang="de-DE" dirty="0">
                <a:latin typeface="DINPro-Light" panose="02000504040000020003" pitchFamily="50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57267" y="3508326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Light" panose="02000504040000020003" pitchFamily="50" charset="0"/>
                </a:rPr>
                <a:t>(c)</a:t>
              </a:r>
              <a:endParaRPr lang="de-DE" dirty="0">
                <a:latin typeface="DINPro-Light" panose="020005040400000200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85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8" name="TextBox 57"/>
          <p:cNvSpPr txBox="1"/>
          <p:nvPr/>
        </p:nvSpPr>
        <p:spPr>
          <a:xfrm>
            <a:off x="7473950" y="3829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grpSp>
        <p:nvGrpSpPr>
          <p:cNvPr id="23" name="Group 22"/>
          <p:cNvGrpSpPr/>
          <p:nvPr/>
        </p:nvGrpSpPr>
        <p:grpSpPr>
          <a:xfrm>
            <a:off x="6191250" y="2276475"/>
            <a:ext cx="4810125" cy="3590925"/>
            <a:chOff x="6191250" y="2276475"/>
            <a:chExt cx="4810125" cy="3590925"/>
          </a:xfrm>
        </p:grpSpPr>
        <p:grpSp>
          <p:nvGrpSpPr>
            <p:cNvPr id="20" name="Group 19"/>
            <p:cNvGrpSpPr/>
            <p:nvPr/>
          </p:nvGrpSpPr>
          <p:grpSpPr>
            <a:xfrm>
              <a:off x="6191250" y="2276475"/>
              <a:ext cx="4810125" cy="3590925"/>
              <a:chOff x="6191250" y="2276475"/>
              <a:chExt cx="4810125" cy="3590925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6191250" y="2276475"/>
                <a:ext cx="4810125" cy="3590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29" t="9415" r="6425" b="28463"/>
              <a:stretch/>
            </p:blipFill>
            <p:spPr>
              <a:xfrm>
                <a:off x="6832624" y="4062717"/>
                <a:ext cx="4073502" cy="170415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42" t="10339" r="5864" b="29245"/>
              <a:stretch/>
            </p:blipFill>
            <p:spPr>
              <a:xfrm>
                <a:off x="6753226" y="2386317"/>
                <a:ext cx="4152900" cy="1657350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233674" y="2971118"/>
              <a:ext cx="584043" cy="2178251"/>
              <a:chOff x="6233674" y="2971118"/>
              <a:chExt cx="584043" cy="217825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233674" y="2971118"/>
                <a:ext cx="545342" cy="461665"/>
                <a:chOff x="5255385" y="1289651"/>
                <a:chExt cx="545342" cy="461665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255385" y="1289651"/>
                  <a:ext cx="5453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dirty="0" smtClean="0">
                      <a:latin typeface="DINPro-Regular" panose="02000503030000020004" pitchFamily="50" charset="0"/>
                    </a:rPr>
                    <a:t>Q2</a:t>
                  </a:r>
                  <a:endParaRPr lang="de-DE" sz="2400" dirty="0">
                    <a:latin typeface="DINPro-Regular" panose="02000503030000020004" pitchFamily="50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272375" y="4687704"/>
                <a:ext cx="545342" cy="461665"/>
                <a:chOff x="5268841" y="1306756"/>
                <a:chExt cx="545342" cy="46166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268841" y="1306756"/>
                  <a:ext cx="5453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dirty="0" smtClean="0">
                      <a:latin typeface="DINPro-Regular" panose="02000503030000020004" pitchFamily="50" charset="0"/>
                    </a:rPr>
                    <a:t>Q3</a:t>
                  </a:r>
                  <a:endParaRPr lang="de-DE" sz="2400" dirty="0">
                    <a:latin typeface="DINPro-Regular" panose="02000503030000020004" pitchFamily="50" charset="0"/>
                  </a:endParaRP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7248525" y="4318000"/>
              <a:ext cx="981292" cy="1286449"/>
              <a:chOff x="7248525" y="4318000"/>
              <a:chExt cx="981292" cy="128644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7248525" y="5019675"/>
                <a:ext cx="981292" cy="0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7524750" y="4318000"/>
                <a:ext cx="3392" cy="609904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" name="TextBox 2"/>
              <p:cNvSpPr txBox="1"/>
              <p:nvPr/>
            </p:nvSpPr>
            <p:spPr>
              <a:xfrm>
                <a:off x="7524749" y="4330564"/>
                <a:ext cx="3458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  <a:endParaRPr lang="de-DE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24750" y="5019674"/>
                <a:ext cx="3458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</a:t>
                </a:r>
                <a:endParaRPr lang="de-DE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649379" y="2713000"/>
            <a:ext cx="4576672" cy="3015806"/>
            <a:chOff x="649379" y="2713000"/>
            <a:chExt cx="4576672" cy="30158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5" t="7628" r="7869" b="29409"/>
            <a:stretch/>
          </p:blipFill>
          <p:spPr>
            <a:xfrm>
              <a:off x="1149351" y="4001606"/>
              <a:ext cx="4076700" cy="1727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5" t="23082" r="8622" b="41270"/>
            <a:stretch/>
          </p:blipFill>
          <p:spPr>
            <a:xfrm>
              <a:off x="1206501" y="2713000"/>
              <a:ext cx="3962400" cy="977900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649379" y="2982811"/>
              <a:ext cx="584043" cy="2178251"/>
              <a:chOff x="6233674" y="2971118"/>
              <a:chExt cx="584043" cy="2178251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33674" y="2971118"/>
                <a:ext cx="545342" cy="461665"/>
                <a:chOff x="5255385" y="1289651"/>
                <a:chExt cx="545342" cy="461665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255385" y="1289651"/>
                  <a:ext cx="5453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dirty="0" smtClean="0">
                      <a:latin typeface="DINPro-Regular" panose="02000503030000020004" pitchFamily="50" charset="0"/>
                    </a:rPr>
                    <a:t>Q2</a:t>
                  </a:r>
                  <a:endParaRPr lang="de-DE" sz="2400" dirty="0">
                    <a:latin typeface="DINPro-Regular" panose="02000503030000020004" pitchFamily="50" charset="0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6272375" y="4687704"/>
                <a:ext cx="545342" cy="461665"/>
                <a:chOff x="5268841" y="1306756"/>
                <a:chExt cx="545342" cy="461665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268841" y="1306756"/>
                  <a:ext cx="5453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dirty="0" smtClean="0">
                      <a:latin typeface="DINPro-Regular" panose="02000503030000020004" pitchFamily="50" charset="0"/>
                    </a:rPr>
                    <a:t>Q3</a:t>
                  </a:r>
                  <a:endParaRPr lang="de-DE" sz="2400" dirty="0">
                    <a:latin typeface="DINPro-Regular" panose="02000503030000020004" pitchFamily="50" charset="0"/>
                  </a:endParaRPr>
                </a:p>
              </p:txBody>
            </p:sp>
          </p:grpSp>
        </p:grpSp>
      </p:grpSp>
      <p:grpSp>
        <p:nvGrpSpPr>
          <p:cNvPr id="72" name="Group 71"/>
          <p:cNvGrpSpPr/>
          <p:nvPr/>
        </p:nvGrpSpPr>
        <p:grpSpPr>
          <a:xfrm>
            <a:off x="3354947" y="832413"/>
            <a:ext cx="4541020" cy="1244600"/>
            <a:chOff x="1146298" y="3316641"/>
            <a:chExt cx="4541020" cy="1244600"/>
          </a:xfrm>
        </p:grpSpPr>
        <p:grpSp>
          <p:nvGrpSpPr>
            <p:cNvPr id="73" name="Group 72"/>
            <p:cNvGrpSpPr/>
            <p:nvPr/>
          </p:nvGrpSpPr>
          <p:grpSpPr>
            <a:xfrm>
              <a:off x="1146298" y="3816293"/>
              <a:ext cx="545342" cy="461665"/>
              <a:chOff x="4463283" y="5629853"/>
              <a:chExt cx="545342" cy="461665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4517543" y="5650901"/>
                <a:ext cx="432000" cy="43299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463283" y="5629853"/>
                <a:ext cx="545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 smtClean="0">
                    <a:latin typeface="DINPro-Regular" panose="02000503030000020004" pitchFamily="50" charset="0"/>
                  </a:rPr>
                  <a:t>Q3</a:t>
                </a:r>
                <a:endParaRPr lang="de-DE" sz="2400" dirty="0">
                  <a:latin typeface="DINPro-Regular" panose="02000503030000020004" pitchFamily="50" charset="0"/>
                </a:endParaRPr>
              </a:p>
            </p:txBody>
          </p:sp>
        </p:grpSp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1" t="13890" r="8102" b="40740"/>
            <a:stretch/>
          </p:blipFill>
          <p:spPr>
            <a:xfrm>
              <a:off x="1686818" y="3316641"/>
              <a:ext cx="4000500" cy="124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058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4" t="3455" r="6817" b="5205"/>
          <a:stretch/>
        </p:blipFill>
        <p:spPr>
          <a:xfrm>
            <a:off x="485774" y="161925"/>
            <a:ext cx="4248151" cy="2524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t="2898" r="7374" b="5415"/>
          <a:stretch/>
        </p:blipFill>
        <p:spPr>
          <a:xfrm>
            <a:off x="4857750" y="161925"/>
            <a:ext cx="4200525" cy="2533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3069" r="7001" b="5588"/>
          <a:stretch/>
        </p:blipFill>
        <p:spPr>
          <a:xfrm>
            <a:off x="4857750" y="5362576"/>
            <a:ext cx="4238626" cy="252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3214" r="7170" b="6134"/>
          <a:stretch/>
        </p:blipFill>
        <p:spPr>
          <a:xfrm>
            <a:off x="485775" y="5305425"/>
            <a:ext cx="4229100" cy="2505075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2967" r="6971" b="5346"/>
          <a:stretch/>
        </p:blipFill>
        <p:spPr>
          <a:xfrm>
            <a:off x="4829175" y="2762251"/>
            <a:ext cx="4229100" cy="253365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7" t="3313" r="6817" b="5346"/>
          <a:stretch/>
        </p:blipFill>
        <p:spPr>
          <a:xfrm>
            <a:off x="476250" y="2752725"/>
            <a:ext cx="4257675" cy="25241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8412" y="16192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(a.1)</a:t>
            </a:r>
            <a:endParaRPr lang="de-DE" dirty="0">
              <a:latin typeface="DINPro-Light" panose="02000504040000020003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8412" y="270217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(b.1)</a:t>
            </a:r>
            <a:endParaRPr lang="de-DE" dirty="0">
              <a:latin typeface="DINPro-Light" panose="02000504040000020003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33926" y="17170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(a.2)</a:t>
            </a:r>
            <a:endParaRPr lang="de-DE" dirty="0">
              <a:latin typeface="DINPro-Light" panose="02000504040000020003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89566" y="27523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(b.2)</a:t>
            </a:r>
            <a:endParaRPr lang="de-DE" dirty="0">
              <a:latin typeface="DINPro-Light" panose="02000504040000020003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71305" y="529297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(c.2)</a:t>
            </a:r>
            <a:endParaRPr lang="de-DE" dirty="0">
              <a:latin typeface="DINPro-Light" panose="02000504040000020003" pitchFamily="5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8412" y="529297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(c.1)</a:t>
            </a:r>
            <a:endParaRPr lang="de-DE" dirty="0">
              <a:latin typeface="DINPro-Light" panose="02000504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9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70" y="457194"/>
            <a:ext cx="5388437" cy="4714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89" y="457194"/>
            <a:ext cx="5388437" cy="47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7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QAOA</a:t>
            </a:r>
            <a:endParaRPr lang="de-DE" dirty="0"/>
          </a:p>
        </p:txBody>
      </p:sp>
      <p:grpSp>
        <p:nvGrpSpPr>
          <p:cNvPr id="8" name="Group 7"/>
          <p:cNvGrpSpPr/>
          <p:nvPr/>
        </p:nvGrpSpPr>
        <p:grpSpPr>
          <a:xfrm>
            <a:off x="1308891" y="1714501"/>
            <a:ext cx="458792" cy="400049"/>
            <a:chOff x="1308891" y="1714501"/>
            <a:chExt cx="458792" cy="400049"/>
          </a:xfrm>
        </p:grpSpPr>
        <p:sp>
          <p:nvSpPr>
            <p:cNvPr id="4" name="Rectangle 3"/>
            <p:cNvSpPr/>
            <p:nvPr/>
          </p:nvSpPr>
          <p:spPr>
            <a:xfrm>
              <a:off x="1308891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70008" y="1752942"/>
              <a:ext cx="336558" cy="323165"/>
            </a:xfrm>
            <a:prstGeom prst="rect">
              <a:avLst/>
            </a:prstGeom>
            <a:noFill/>
          </p:spPr>
          <p:txBody>
            <a:bodyPr wrap="none" lIns="72000" bIns="0" rtlCol="0">
              <a:spAutoFit/>
            </a:bodyPr>
            <a:lstStyle/>
            <a:p>
              <a:r>
                <a:rPr lang="de-DE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H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08891" y="2328864"/>
            <a:ext cx="458792" cy="400049"/>
            <a:chOff x="1308891" y="1714501"/>
            <a:chExt cx="458792" cy="400049"/>
          </a:xfrm>
        </p:grpSpPr>
        <p:sp>
          <p:nvSpPr>
            <p:cNvPr id="17" name="Rectangle 16"/>
            <p:cNvSpPr/>
            <p:nvPr/>
          </p:nvSpPr>
          <p:spPr>
            <a:xfrm>
              <a:off x="1308891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70008" y="1752942"/>
              <a:ext cx="336558" cy="323165"/>
            </a:xfrm>
            <a:prstGeom prst="rect">
              <a:avLst/>
            </a:prstGeom>
            <a:noFill/>
          </p:spPr>
          <p:txBody>
            <a:bodyPr wrap="none" lIns="72000" bIns="0" rtlCol="0">
              <a:spAutoFit/>
            </a:bodyPr>
            <a:lstStyle/>
            <a:p>
              <a:r>
                <a:rPr lang="de-DE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H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308891" y="3337891"/>
            <a:ext cx="458792" cy="400049"/>
            <a:chOff x="1308891" y="1714501"/>
            <a:chExt cx="458792" cy="400049"/>
          </a:xfrm>
        </p:grpSpPr>
        <p:sp>
          <p:nvSpPr>
            <p:cNvPr id="20" name="Rectangle 19"/>
            <p:cNvSpPr/>
            <p:nvPr/>
          </p:nvSpPr>
          <p:spPr>
            <a:xfrm>
              <a:off x="1308891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70008" y="1752942"/>
              <a:ext cx="336558" cy="323165"/>
            </a:xfrm>
            <a:prstGeom prst="rect">
              <a:avLst/>
            </a:prstGeom>
            <a:noFill/>
          </p:spPr>
          <p:txBody>
            <a:bodyPr wrap="none" lIns="72000" bIns="0" rtlCol="0">
              <a:spAutoFit/>
            </a:bodyPr>
            <a:lstStyle/>
            <a:p>
              <a:r>
                <a:rPr lang="de-DE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H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318175" y="1704736"/>
            <a:ext cx="458792" cy="523802"/>
            <a:chOff x="6271416" y="1714501"/>
            <a:chExt cx="458792" cy="523802"/>
          </a:xfrm>
        </p:grpSpPr>
        <p:sp>
          <p:nvSpPr>
            <p:cNvPr id="26" name="Rectangle 25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34" name="Arc 33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416335" y="1909141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22043" y="2328079"/>
            <a:ext cx="458792" cy="523802"/>
            <a:chOff x="6271416" y="1714501"/>
            <a:chExt cx="458792" cy="523802"/>
          </a:xfrm>
        </p:grpSpPr>
        <p:sp>
          <p:nvSpPr>
            <p:cNvPr id="51" name="Rectangle 50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2" name="Arc 51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416335" y="1909141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320109" y="3343276"/>
            <a:ext cx="458792" cy="523802"/>
            <a:chOff x="6271416" y="1714501"/>
            <a:chExt cx="458792" cy="523802"/>
          </a:xfrm>
        </p:grpSpPr>
        <p:sp>
          <p:nvSpPr>
            <p:cNvPr id="56" name="Rectangle 55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7" name="Arc 56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6416335" y="1909141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4256146" y="1615440"/>
            <a:ext cx="1836540" cy="22363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tangle 72"/>
          <p:cNvSpPr/>
          <p:nvPr/>
        </p:nvSpPr>
        <p:spPr>
          <a:xfrm>
            <a:off x="2149083" y="1615440"/>
            <a:ext cx="1836540" cy="22363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1" name="Straight Connector 60"/>
          <p:cNvCxnSpPr>
            <a:stCxn id="4" idx="3"/>
            <a:endCxn id="26" idx="1"/>
          </p:cNvCxnSpPr>
          <p:nvPr/>
        </p:nvCxnSpPr>
        <p:spPr>
          <a:xfrm flipV="1">
            <a:off x="1767683" y="1904761"/>
            <a:ext cx="45504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767683" y="2515315"/>
            <a:ext cx="45504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767683" y="3546934"/>
            <a:ext cx="45504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2257425" y="1714501"/>
            <a:ext cx="1618454" cy="2028824"/>
            <a:chOff x="2257425" y="1714501"/>
            <a:chExt cx="1618454" cy="2028824"/>
          </a:xfrm>
        </p:grpSpPr>
        <p:sp>
          <p:nvSpPr>
            <p:cNvPr id="15" name="Rectangle 14"/>
            <p:cNvSpPr/>
            <p:nvPr/>
          </p:nvSpPr>
          <p:spPr>
            <a:xfrm>
              <a:off x="2257425" y="1714501"/>
              <a:ext cx="752475" cy="2028824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23404" y="1714501"/>
              <a:ext cx="752475" cy="2028824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62450" y="1714501"/>
            <a:ext cx="752475" cy="2028824"/>
          </a:xfrm>
          <a:prstGeom prst="rect">
            <a:avLst/>
          </a:prstGeom>
          <a:solidFill>
            <a:srgbClr val="AFCBE7"/>
          </a:solidFill>
          <a:ln>
            <a:solidFill>
              <a:srgbClr val="3673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 23"/>
          <p:cNvSpPr/>
          <p:nvPr/>
        </p:nvSpPr>
        <p:spPr>
          <a:xfrm>
            <a:off x="5228429" y="1714501"/>
            <a:ext cx="752475" cy="2028824"/>
          </a:xfrm>
          <a:prstGeom prst="rect">
            <a:avLst/>
          </a:prstGeom>
          <a:solidFill>
            <a:srgbClr val="A7E3BC"/>
          </a:solidFill>
          <a:ln>
            <a:solidFill>
              <a:srgbClr val="39B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7" name="Group 86"/>
          <p:cNvGrpSpPr/>
          <p:nvPr/>
        </p:nvGrpSpPr>
        <p:grpSpPr>
          <a:xfrm>
            <a:off x="3992368" y="2461577"/>
            <a:ext cx="256251" cy="128348"/>
            <a:chOff x="3559663" y="1190758"/>
            <a:chExt cx="256251" cy="128348"/>
          </a:xfrm>
        </p:grpSpPr>
        <p:sp>
          <p:nvSpPr>
            <p:cNvPr id="88" name="Rectangle 87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Oval 88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Oval 89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Oval 90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994276" y="3492008"/>
            <a:ext cx="256251" cy="128348"/>
            <a:chOff x="3559663" y="1190758"/>
            <a:chExt cx="256251" cy="128348"/>
          </a:xfrm>
        </p:grpSpPr>
        <p:sp>
          <p:nvSpPr>
            <p:cNvPr id="93" name="Rectangle 9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Oval 9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Oval 9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Oval 9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988995" y="1849765"/>
            <a:ext cx="256251" cy="128348"/>
            <a:chOff x="3559663" y="1190758"/>
            <a:chExt cx="256251" cy="128348"/>
          </a:xfrm>
        </p:grpSpPr>
        <p:sp>
          <p:nvSpPr>
            <p:cNvPr id="103" name="Rectangle 10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Oval 10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Oval 10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1410161" y="2966736"/>
            <a:ext cx="256251" cy="128348"/>
            <a:chOff x="3559663" y="1190758"/>
            <a:chExt cx="256251" cy="128348"/>
          </a:xfrm>
        </p:grpSpPr>
        <p:sp>
          <p:nvSpPr>
            <p:cNvPr id="108" name="Rectangle 107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Oval 108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Oval 109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6416908" y="2961679"/>
            <a:ext cx="256251" cy="128348"/>
            <a:chOff x="3559663" y="1190758"/>
            <a:chExt cx="256251" cy="128348"/>
          </a:xfrm>
        </p:grpSpPr>
        <p:sp>
          <p:nvSpPr>
            <p:cNvPr id="113" name="Rectangle 11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Oval 11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Oval 11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Oval 11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7041674" y="1690688"/>
            <a:ext cx="752475" cy="2028824"/>
          </a:xfrm>
          <a:prstGeom prst="rect">
            <a:avLst/>
          </a:prstGeom>
          <a:solidFill>
            <a:srgbClr val="DCCAE4"/>
          </a:solidFill>
          <a:ln>
            <a:solidFill>
              <a:srgbClr val="734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6" name="Straight Connector 125"/>
          <p:cNvCxnSpPr>
            <a:stCxn id="26" idx="3"/>
          </p:cNvCxnSpPr>
          <p:nvPr/>
        </p:nvCxnSpPr>
        <p:spPr>
          <a:xfrm>
            <a:off x="6776967" y="1904761"/>
            <a:ext cx="264707" cy="0"/>
          </a:xfrm>
          <a:prstGeom prst="line">
            <a:avLst/>
          </a:prstGeom>
          <a:ln w="254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776967" y="2515315"/>
            <a:ext cx="264707" cy="0"/>
          </a:xfrm>
          <a:prstGeom prst="line">
            <a:avLst/>
          </a:prstGeom>
          <a:ln w="254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6776966" y="3550535"/>
            <a:ext cx="264707" cy="0"/>
          </a:xfrm>
          <a:prstGeom prst="line">
            <a:avLst/>
          </a:prstGeom>
          <a:ln w="254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2257425" y="3974672"/>
            <a:ext cx="3723479" cy="252117"/>
          </a:xfrm>
          <a:prstGeom prst="rect">
            <a:avLst/>
          </a:prstGeom>
          <a:solidFill>
            <a:srgbClr val="DCCAE4"/>
          </a:solidFill>
          <a:ln>
            <a:solidFill>
              <a:srgbClr val="734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5980904" y="4090372"/>
            <a:ext cx="1448596" cy="0"/>
          </a:xfrm>
          <a:prstGeom prst="line">
            <a:avLst/>
          </a:prstGeom>
          <a:ln w="254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7429500" y="3719512"/>
            <a:ext cx="0" cy="352426"/>
          </a:xfrm>
          <a:prstGeom prst="line">
            <a:avLst/>
          </a:prstGeom>
          <a:ln w="254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3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,2358"/>
  <p:tag name="LATEXADDIN" val="\documentclass{article}&#10;\usepackage{amsmath}&#10;\pagestyle{empty}&#10;\begin{document}&#10;&#10;$|e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88,9764"/>
  <p:tag name="LATEXADDIN" val="\documentclass{article}&#10;\usepackage{amsmath}&#10;\pagestyle{empty}&#10;\begin{document}&#10;&#10;$\times N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0,4574"/>
  <p:tag name="LATEXADDIN" val="\documentclass{article}&#10;\usepackage{amsmath}&#10;\pagestyle{empty}&#10;\begin{document}&#10;&#10;$e^{-i\gamma_1 C}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4,207"/>
  <p:tag name="LATEXADDIN" val="\documentclass{article}&#10;\usepackage{amsmath}&#10;\pagestyle{empty}&#10;\begin{document}&#10;&#10;&#10;$e^{-i\gamma_p C}$&#10;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207"/>
  <p:tag name="LATEXADDIN" val="\documentclass{article}&#10;\usepackage{amsmath}&#10;\pagestyle{empty}&#10;\begin{document}&#10;&#10;$e^{-i\beta_1 B}$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7,9565"/>
  <p:tag name="LATEXADDIN" val="\documentclass{article}&#10;\usepackage{amsmath}&#10;\pagestyle{empty}&#10;\begin{document}&#10;&#10;$e^{-i\beta_p B}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720,285"/>
  <p:tag name="LATEXADDIN" val="\documentclass{article}&#10;\usepackage{amsmath}&#10;\pagestyle{empty}&#10;\begin{document}&#10;&#10;Update variational angles $ (\vec { \gamma } , \vec { \beta })$&#10;&#10;\end{document}"/>
  <p:tag name="IGUANATEXSIZE" val="18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9,2351"/>
  <p:tag name="LATEXADDIN" val="\documentclass{article}&#10;\usepackage{amsmath}&#10;\pagestyle{empty}&#10;\begin{document}&#10;&#10;$|g\rangle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,7338"/>
  <p:tag name="LATEXADDIN" val="\documentclass{article}&#10;\usepackage{amsmath}&#10;\pagestyle{empty}&#10;\begin{document}&#10;&#10;$|f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88,9764"/>
  <p:tag name="LATEXADDIN" val="\documentclass{article}&#10;\usepackage{amsmath}&#10;\pagestyle{empty}&#10;\begin{document}&#10;&#10;$\times N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644,9194"/>
  <p:tag name="LATEXADDIN" val="\documentclass{article}&#10;\usepackage{amsmath}&#10;\pagestyle{empty}&#10;\begin{document}&#10;\begin{center}&#10;Optimize \\&#10;$\langle \vec { \gamma } , \vec { \beta } |  C  | \vec { \gamma } , \vec { \beta } \rangle$&#10;\end{center}&#10;\end{document}"/>
  <p:tag name="IGUANATEXSIZE" val="18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0,4574"/>
  <p:tag name="LATEXADDIN" val="\documentclass{article}&#10;\usepackage{amsmath}&#10;\pagestyle{empty}&#10;\begin{document}&#10;&#10;$e^{-i\gamma_1 C}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4,207"/>
  <p:tag name="LATEXADDIN" val="\documentclass{article}&#10;\usepackage{amsmath}&#10;\pagestyle{empty}&#10;\begin{document}&#10;&#10;&#10;$e^{-i\gamma_p C}$&#10;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207"/>
  <p:tag name="LATEXADDIN" val="\documentclass{article}&#10;\usepackage{amsmath}&#10;\pagestyle{empty}&#10;\begin{document}&#10;&#10;$e^{-i\beta_1 B}$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7,9565"/>
  <p:tag name="LATEXADDIN" val="\documentclass{article}&#10;\usepackage{amsmath}&#10;\pagestyle{empty}&#10;\begin{document}&#10;&#10;$e^{-i\beta_p B}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720,285"/>
  <p:tag name="LATEXADDIN" val="\documentclass{article}&#10;\usepackage{amsmath}&#10;\pagestyle{empty}&#10;\begin{document}&#10;&#10;Update variational angles $ (\vec { \gamma } , \vec { \beta })$&#10;&#10;\end{document}"/>
  <p:tag name="IGUANATEXSIZE" val="18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644,9194"/>
  <p:tag name="LATEXADDIN" val="\documentclass{article}&#10;\usepackage{amsmath}&#10;\pagestyle{empty}&#10;\begin{document}&#10;\begin{center}&#10;Optimize \\&#10;$\langle \vec { \gamma } , \vec { \beta } |  C  | \vec { \gamma } , \vec { \beta } \rangle$&#10;\end{center}&#10;\end{document}"/>
  <p:tag name="IGUANATEXSIZE" val="18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0,4574"/>
  <p:tag name="LATEXADDIN" val="\documentclass{article}&#10;\usepackage{amsmath}&#10;\pagestyle{empty}&#10;\begin{document}&#10;&#10;$e^{-i\gamma_1 C}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4,207"/>
  <p:tag name="LATEXADDIN" val="\documentclass{article}&#10;\usepackage{amsmath}&#10;\pagestyle{empty}&#10;\begin{document}&#10;&#10;&#10;$e^{-i\gamma_p C}$&#10;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207"/>
  <p:tag name="LATEXADDIN" val="\documentclass{article}&#10;\usepackage{amsmath}&#10;\pagestyle{empty}&#10;\begin{document}&#10;&#10;$e^{-i\beta_1 B}$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7,9565"/>
  <p:tag name="LATEXADDIN" val="\documentclass{article}&#10;\usepackage{amsmath}&#10;\pagestyle{empty}&#10;\begin{document}&#10;&#10;$e^{-i\beta_p B}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720,285"/>
  <p:tag name="LATEXADDIN" val="\documentclass{article}&#10;\usepackage{amsmath}&#10;\pagestyle{empty}&#10;\begin{document}&#10;&#10;Update variational angles $ (\vec { \gamma } , \vec { \beta })$&#10;&#10;\end{document}"/>
  <p:tag name="IGUANATEXSIZE" val="18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,2358"/>
  <p:tag name="LATEXADDIN" val="\documentclass{article}&#10;\usepackage{amsmath}&#10;\pagestyle{empty}&#10;\begin{document}&#10;&#10;$|e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9,2351"/>
  <p:tag name="LATEXADDIN" val="\documentclass{article}&#10;\usepackage{amsmath}&#10;\pagestyle{empty}&#10;\begin{document}&#10;&#10;$|g\rangle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,7338"/>
  <p:tag name="LATEXADDIN" val="\documentclass{article}&#10;\usepackage{amsmath}&#10;\pagestyle{empty}&#10;\begin{document}&#10;&#10;$|f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644,9194"/>
  <p:tag name="LATEXADDIN" val="\documentclass{article}&#10;\usepackage{amsmath}&#10;\pagestyle{empty}&#10;\begin{document}&#10;\begin{center}&#10;Optimize \\&#10;$\langle \vec { \gamma } , \vec { \beta } |  C  | \vec { \gamma } , \vec { \beta } \rangle$&#10;\end{center}&#10;\end{document}"/>
  <p:tag name="IGUANATEXSIZE" val="18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CMU Serif</vt:lpstr>
      <vt:lpstr>DINPro</vt:lpstr>
      <vt:lpstr>DINPro-Light</vt:lpstr>
      <vt:lpstr>DINPro-Regular</vt:lpstr>
      <vt:lpstr>Office Theme</vt:lpstr>
      <vt:lpstr>PowerPoint Presentation</vt:lpstr>
      <vt:lpstr>PowerPoint Presentation</vt:lpstr>
      <vt:lpstr>PowerPoint Presentation</vt:lpstr>
      <vt:lpstr>CHAPTER 4: C-arb gate</vt:lpstr>
      <vt:lpstr>PowerPoint Presentation</vt:lpstr>
      <vt:lpstr>PowerPoint Presentation</vt:lpstr>
      <vt:lpstr>PowerPoint Presentation</vt:lpstr>
      <vt:lpstr>PowerPoint Presentation</vt:lpstr>
      <vt:lpstr>QAOA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</dc:creator>
  <cp:lastModifiedBy>nathan</cp:lastModifiedBy>
  <cp:revision>124</cp:revision>
  <dcterms:created xsi:type="dcterms:W3CDTF">2020-01-07T15:20:25Z</dcterms:created>
  <dcterms:modified xsi:type="dcterms:W3CDTF">2020-01-21T17:36:07Z</dcterms:modified>
</cp:coreProperties>
</file>